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7" r:id="rId2"/>
    <p:sldId id="264" r:id="rId3"/>
    <p:sldId id="256" r:id="rId4"/>
    <p:sldId id="266" r:id="rId5"/>
    <p:sldId id="269" r:id="rId6"/>
    <p:sldId id="270" r:id="rId7"/>
    <p:sldId id="259" r:id="rId8"/>
    <p:sldId id="260" r:id="rId9"/>
    <p:sldId id="261" r:id="rId10"/>
    <p:sldId id="268" r:id="rId11"/>
    <p:sldId id="274" r:id="rId12"/>
    <p:sldId id="271" r:id="rId13"/>
    <p:sldId id="272" r:id="rId14"/>
    <p:sldId id="273" r:id="rId15"/>
    <p:sldId id="262" r:id="rId16"/>
    <p:sldId id="276" r:id="rId17"/>
    <p:sldId id="277" r:id="rId18"/>
    <p:sldId id="278" r:id="rId19"/>
    <p:sldId id="279"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6125" autoAdjust="0"/>
  </p:normalViewPr>
  <p:slideViewPr>
    <p:cSldViewPr snapToGrid="0">
      <p:cViewPr varScale="1">
        <p:scale>
          <a:sx n="76" d="100"/>
          <a:sy n="76" d="100"/>
        </p:scale>
        <p:origin x="126" y="6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A1A18-F638-4A71-A484-6D3439D98D8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241DF2B-2B68-4ABA-800B-CFE256078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19161FB-37A6-401C-9692-56C2765AB30C}"/>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5" name="Fußzeilenplatzhalter 4">
            <a:extLst>
              <a:ext uri="{FF2B5EF4-FFF2-40B4-BE49-F238E27FC236}">
                <a16:creationId xmlns:a16="http://schemas.microsoft.com/office/drawing/2014/main" id="{24FF1AF6-95D7-4732-B4A1-26ACD751C58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4FD67806-2688-407B-A841-890A7594D6D5}"/>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156848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2A149-7A02-4A1A-957A-792C393A0F9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2B4C5A8-DD46-47EE-B8FF-26E1E9126DD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445CDF-A3E0-405F-BC72-A01587EF9953}"/>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5" name="Fußzeilenplatzhalter 4">
            <a:extLst>
              <a:ext uri="{FF2B5EF4-FFF2-40B4-BE49-F238E27FC236}">
                <a16:creationId xmlns:a16="http://schemas.microsoft.com/office/drawing/2014/main" id="{2FEE8EE8-544E-4588-BC62-2EF1597B6FF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F5A2AA8-C148-43EA-9842-EB4C9C70E489}"/>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75871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356214E-F9B5-47A5-B90C-333F29E8077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7A866EE-A927-40B6-B961-7842DB5AD94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5ADA73A-C54C-481A-A8EB-4ADA0F837F13}"/>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5" name="Fußzeilenplatzhalter 4">
            <a:extLst>
              <a:ext uri="{FF2B5EF4-FFF2-40B4-BE49-F238E27FC236}">
                <a16:creationId xmlns:a16="http://schemas.microsoft.com/office/drawing/2014/main" id="{C93BF039-BA89-4C91-BF36-98CE3737277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0AC86E4-1AC9-4C4C-8774-2AB0E5F2D06F}"/>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356268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57491-2488-4827-A3FC-85FF458483A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F7C1900-C0D5-483C-986A-4573D7F694A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A3EE225-95FF-4A00-A542-F60E7F199A16}"/>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5" name="Fußzeilenplatzhalter 4">
            <a:extLst>
              <a:ext uri="{FF2B5EF4-FFF2-40B4-BE49-F238E27FC236}">
                <a16:creationId xmlns:a16="http://schemas.microsoft.com/office/drawing/2014/main" id="{88CF7AE0-2E8B-4C41-9C18-24F486157D4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058F4C98-4DE1-4189-80B0-64A3E21580C4}"/>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291652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988C1-7993-4FB4-93E5-0C4E5276B97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97F5DFC-1BBC-42F9-95CB-AF3D7C695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BCC2DC1-E07D-4AC8-A6B5-72FECF6732D6}"/>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5" name="Fußzeilenplatzhalter 4">
            <a:extLst>
              <a:ext uri="{FF2B5EF4-FFF2-40B4-BE49-F238E27FC236}">
                <a16:creationId xmlns:a16="http://schemas.microsoft.com/office/drawing/2014/main" id="{BAEA0276-A43C-4145-BF6A-FBFE03C0D10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60012F54-2474-4255-BEAC-3E4198B7F2FA}"/>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314639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D1F70D-92B3-4A49-8938-7464736866A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F97C201-6250-422D-9368-1A4ED355589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607497C-5D66-4B5E-8CFC-6FE57D9B4E0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9AD41E8-283A-47BC-B248-191F28922F34}"/>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6" name="Fußzeilenplatzhalter 5">
            <a:extLst>
              <a:ext uri="{FF2B5EF4-FFF2-40B4-BE49-F238E27FC236}">
                <a16:creationId xmlns:a16="http://schemas.microsoft.com/office/drawing/2014/main" id="{7182C82B-B650-4245-9475-C32B84BD5C0D}"/>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660608A5-BAE4-410B-8D73-263E31059D8C}"/>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336541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567ED-5763-498F-8CC7-C897260A518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1BE20B0-F9DD-48BC-8314-B7E9F31C8C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599DBD7-D026-4A97-91AD-E6468872028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3B69B60-2BE3-4345-BE72-837709481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1277346-4095-4351-903F-373DD5A9DAE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201E627-295F-43F8-9165-14542BDCB14E}"/>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8" name="Fußzeilenplatzhalter 7">
            <a:extLst>
              <a:ext uri="{FF2B5EF4-FFF2-40B4-BE49-F238E27FC236}">
                <a16:creationId xmlns:a16="http://schemas.microsoft.com/office/drawing/2014/main" id="{9722B8CE-1965-4BBB-B685-7DB9B39C44C8}"/>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DA4BC275-39A1-496A-9560-49404E9562B0}"/>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211658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4374F-98E3-45B4-A1C9-D462A272349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FF7CFF3-7BE6-48B6-B9D6-7041DC997E26}"/>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4" name="Fußzeilenplatzhalter 3">
            <a:extLst>
              <a:ext uri="{FF2B5EF4-FFF2-40B4-BE49-F238E27FC236}">
                <a16:creationId xmlns:a16="http://schemas.microsoft.com/office/drawing/2014/main" id="{09BACDF9-EA7A-40D7-AB50-3C53C530C9C1}"/>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CC0E57AE-FBB6-47A3-AF2C-10A381C9858C}"/>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181115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AE73A1C-6C86-41D0-A217-C50AFE16C437}"/>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3" name="Fußzeilenplatzhalter 2">
            <a:extLst>
              <a:ext uri="{FF2B5EF4-FFF2-40B4-BE49-F238E27FC236}">
                <a16:creationId xmlns:a16="http://schemas.microsoft.com/office/drawing/2014/main" id="{C7259DEE-FC0D-481F-86AE-AC6CCD88F884}"/>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3494D644-E7E9-439A-811F-BF670BE02910}"/>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64176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D3F54-D0EB-4CC2-A254-B4B7E22903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65F41A6-F311-4583-85E2-52DF10BD5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BC7115B-0465-44B8-BECB-220A97CD1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8A116E-18CC-43E4-A674-885BA698D8BB}"/>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6" name="Fußzeilenplatzhalter 5">
            <a:extLst>
              <a:ext uri="{FF2B5EF4-FFF2-40B4-BE49-F238E27FC236}">
                <a16:creationId xmlns:a16="http://schemas.microsoft.com/office/drawing/2014/main" id="{137439E2-5015-4F32-BAB9-A134A85055C1}"/>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0D55CB3E-4B77-4EA6-A15F-068C0E612C09}"/>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215606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66390-50C8-4F71-A98D-0CCC3D30050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2CECD4B-6CEF-45D2-B178-112E26254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792AF860-9DF1-4ED5-BD4B-33460029A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993027A-9632-424A-9CA9-D86FDD05C43B}"/>
              </a:ext>
            </a:extLst>
          </p:cNvPr>
          <p:cNvSpPr>
            <a:spLocks noGrp="1"/>
          </p:cNvSpPr>
          <p:nvPr>
            <p:ph type="dt" sz="half" idx="10"/>
          </p:nvPr>
        </p:nvSpPr>
        <p:spPr/>
        <p:txBody>
          <a:bodyPr/>
          <a:lstStyle/>
          <a:p>
            <a:fld id="{23858F87-2590-4DAE-9CA5-93D57FC18D42}" type="datetimeFigureOut">
              <a:rPr lang="de-DE" smtClean="0"/>
              <a:t>22.09.2021</a:t>
            </a:fld>
            <a:endParaRPr lang="de-DE" dirty="0"/>
          </a:p>
        </p:txBody>
      </p:sp>
      <p:sp>
        <p:nvSpPr>
          <p:cNvPr id="6" name="Fußzeilenplatzhalter 5">
            <a:extLst>
              <a:ext uri="{FF2B5EF4-FFF2-40B4-BE49-F238E27FC236}">
                <a16:creationId xmlns:a16="http://schemas.microsoft.com/office/drawing/2014/main" id="{01F846F5-F55F-4E50-9F69-E069BFADF847}"/>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7450C83E-5CAA-4076-8FB1-26DCA9BE359C}"/>
              </a:ext>
            </a:extLst>
          </p:cNvPr>
          <p:cNvSpPr>
            <a:spLocks noGrp="1"/>
          </p:cNvSpPr>
          <p:nvPr>
            <p:ph type="sldNum" sz="quarter" idx="12"/>
          </p:nvPr>
        </p:nvSpPr>
        <p:spPr/>
        <p:txBody>
          <a:bodyPr/>
          <a:lstStyle/>
          <a:p>
            <a:fld id="{3D364623-0F8E-4304-B14C-40AFF2C74086}" type="slidenum">
              <a:rPr lang="de-DE" smtClean="0"/>
              <a:t>‹Nr.›</a:t>
            </a:fld>
            <a:endParaRPr lang="de-DE" dirty="0"/>
          </a:p>
        </p:txBody>
      </p:sp>
    </p:spTree>
    <p:extLst>
      <p:ext uri="{BB962C8B-B14F-4D97-AF65-F5344CB8AC3E}">
        <p14:creationId xmlns:p14="http://schemas.microsoft.com/office/powerpoint/2010/main" val="38502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443AD9-5105-421A-9802-E1F73CBA6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8A0DA44-2F55-4E06-8599-736004AD7B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DE25C00-C39F-4BBA-B63F-9812C74951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58F87-2590-4DAE-9CA5-93D57FC18D42}" type="datetimeFigureOut">
              <a:rPr lang="de-DE" smtClean="0"/>
              <a:t>22.09.2021</a:t>
            </a:fld>
            <a:endParaRPr lang="de-DE" dirty="0"/>
          </a:p>
        </p:txBody>
      </p:sp>
      <p:sp>
        <p:nvSpPr>
          <p:cNvPr id="5" name="Fußzeilenplatzhalter 4">
            <a:extLst>
              <a:ext uri="{FF2B5EF4-FFF2-40B4-BE49-F238E27FC236}">
                <a16:creationId xmlns:a16="http://schemas.microsoft.com/office/drawing/2014/main" id="{D1C3D1F9-1B78-4711-B8E6-667BF32B3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ABA7AD0A-148F-4A63-979B-343C265438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64623-0F8E-4304-B14C-40AFF2C74086}" type="slidenum">
              <a:rPr lang="de-DE" smtClean="0"/>
              <a:t>‹Nr.›</a:t>
            </a:fld>
            <a:endParaRPr lang="de-DE" dirty="0"/>
          </a:p>
        </p:txBody>
      </p:sp>
    </p:spTree>
    <p:extLst>
      <p:ext uri="{BB962C8B-B14F-4D97-AF65-F5344CB8AC3E}">
        <p14:creationId xmlns:p14="http://schemas.microsoft.com/office/powerpoint/2010/main" val="3732546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Inkrafttreten"/><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718244" y="1854200"/>
            <a:ext cx="8949756" cy="742044"/>
          </a:xfrm>
        </p:spPr>
        <p:txBody>
          <a:bodyPr>
            <a:normAutofit fontScale="90000"/>
          </a:bodyPr>
          <a:lstStyle/>
          <a:p>
            <a:r>
              <a:rPr lang="de-DE" b="1" dirty="0"/>
              <a:t>Vereinsrunde Hönnepel</a:t>
            </a:r>
            <a:br>
              <a:rPr lang="de-DE" dirty="0"/>
            </a:br>
            <a:r>
              <a:rPr lang="de-DE" dirty="0"/>
              <a:t>2008 - 2021</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p:txBody>
          <a:bodyPr>
            <a:normAutofit/>
          </a:bodyPr>
          <a:lstStyle/>
          <a:p>
            <a:r>
              <a:rPr lang="de-DE" sz="4000" dirty="0"/>
              <a:t>Rückblick</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96244"/>
            <a:ext cx="3454400" cy="3328785"/>
          </a:xfrm>
          <a:prstGeom prst="rect">
            <a:avLst/>
          </a:prstGeom>
        </p:spPr>
      </p:pic>
    </p:spTree>
    <p:extLst>
      <p:ext uri="{BB962C8B-B14F-4D97-AF65-F5344CB8AC3E}">
        <p14:creationId xmlns:p14="http://schemas.microsoft.com/office/powerpoint/2010/main" val="31186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666874" y="308438"/>
            <a:ext cx="7677149" cy="782637"/>
          </a:xfrm>
        </p:spPr>
        <p:txBody>
          <a:bodyPr>
            <a:normAutofit fontScale="90000"/>
          </a:bodyPr>
          <a:lstStyle/>
          <a:p>
            <a:pPr algn="r"/>
            <a:r>
              <a:rPr lang="de-DE" dirty="0"/>
              <a:t>Satzung 3. Januar 2012</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sp>
        <p:nvSpPr>
          <p:cNvPr id="14" name="Rectangle 3">
            <a:extLst>
              <a:ext uri="{FF2B5EF4-FFF2-40B4-BE49-F238E27FC236}">
                <a16:creationId xmlns:a16="http://schemas.microsoft.com/office/drawing/2014/main" id="{04434896-04C8-4557-A528-EB16027ACC45}"/>
              </a:ext>
            </a:extLst>
          </p:cNvPr>
          <p:cNvSpPr>
            <a:spLocks noChangeArrowheads="1"/>
          </p:cNvSpPr>
          <p:nvPr/>
        </p:nvSpPr>
        <p:spPr bwMode="auto">
          <a:xfrm>
            <a:off x="122236" y="1091075"/>
            <a:ext cx="11947528"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de-DE" altLang="de-DE"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1 Die Vereinsrunde,</a:t>
            </a: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gegründet am 9. April 2008</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Zur </a:t>
            </a:r>
            <a:r>
              <a:rPr kumimoji="0" lang="de-DE" altLang="de-DE"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Vereinsrunde</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VR</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gehören alle Vereine, Gremien  und Gruppen in Hönnepel, die das Ritter-Elbert-Zentrum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REZ</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nutzen, und der jeweilige Ortsvertreter im Rat der Stadt Kalkar. Die VR</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fördert das REZ</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und beteiligt sich an den Betriebskosten. Darüber hinaus koordiniert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und fördert</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die VR  das dörfliche Vereinsleben und führt bei Bedarf gemeinsame Veranstaltungen und Feste durch,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z.B. den sonntäglichen Brauchtumsfrühschoppen</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Außerdem fördert die Vereinsrunde die</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Verschönerung des Ortsbildes und den Wohnwert des Dorfes.</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Die VR tagt in der Regel mindestens einmal im Jahr. Die Mitglieder der Vereinsrunde benennen jeweils einen Ansprechpartner, der in der VR stimmberechtigt ist. Der Ansprechpartner kann durch ein anderes Vereinsmitglied vertreten werden.</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2 Der Hausvorstand</a:t>
            </a: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a:t>
            </a:r>
            <a:r>
              <a:rPr kumimoji="0" lang="de-DE" altLang="de-DE" sz="7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de-DE" altLang="de-DE"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Wahl</a:t>
            </a:r>
            <a:b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Die VR wählt aus ihrer Mitte einen </a:t>
            </a:r>
            <a:r>
              <a:rPr kumimoji="0" lang="de-DE" altLang="de-DE" sz="1200" b="1" i="0" u="sng" strike="noStrike" cap="none" normalizeH="0" baseline="0" dirty="0">
                <a:ln>
                  <a:noFill/>
                </a:ln>
                <a:solidFill>
                  <a:schemeClr val="tx1"/>
                </a:solidFill>
                <a:effectLst/>
                <a:latin typeface="Arial" panose="020B0604020202020204" pitchFamily="34" charset="0"/>
                <a:cs typeface="Arial" panose="020B0604020202020204" pitchFamily="34" charset="0"/>
                <a:hlinkClick r:id="rId3"/>
              </a:rPr>
              <a:t>Hausvorstand</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(HV) aus 5 bis 7 Mitgliedern, inclusive bis zu 2 örtliche Mitglieder des Kirchenvorstandes St. Clemens in Kalkar. </a:t>
            </a:r>
            <a:b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Der HV wird alle 3 Jahre neu gewählt. Auf Verlangen von mindestens 2 Mitgliedern der VR kann die Neuwahl auch früher erfolgen. Wiederwahl ist möglich. Die Wahl erfolgt offen, wenn nicht mindestens 2 Vere</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insmitglieder geheime Wahl beantragen.</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Der Hausvorstand wählt aus seiner Mitte einen Vorsitzenden, einen Stellvertreter und einen Kassenwart. Der Vorsitzende des HV leitet auch die VR.</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a:t>
            </a:r>
            <a:r>
              <a:rPr kumimoji="0" lang="de-DE" altLang="de-DE" sz="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de-DE" altLang="de-DE"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Aufgaben</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Der HV wirkt  bei der Nutzung und der Finanzierung der Betriebskosten des REZ mit. Der HV organisiert die Nutzung und Vermietung des REZ und überprüft die Einhaltung der Benutzungs- und Entgeltordnung, die von der VR beschlossen wird.</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Der Vereinsrunde legt auf Vorschlag des HV den jährlichen Zuschuss zu den Betriebskosten des REZ fest nach Vorlage der Kostenaufstellung von der Kirchengemeinde.</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Der Kassenwart legt jährlich einen Kassenbericht vor.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Die Kasse ist mindestens alle 3 Jahre zusammen mit den Wahlen des Hausvorstandes zu prüfen</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3 I</a:t>
            </a:r>
            <a:r>
              <a:rPr kumimoji="0" lang="de-DE" altLang="de-DE" sz="1600" b="0" i="0" u="none" strike="noStrike" cap="none" normalizeH="0" baseline="0" dirty="0" bmk="">
                <a:ln>
                  <a:noFill/>
                </a:ln>
                <a:solidFill>
                  <a:srgbClr val="000000"/>
                </a:solidFill>
                <a:effectLst/>
                <a:latin typeface="Arial" panose="020B0604020202020204" pitchFamily="34" charset="0"/>
                <a:cs typeface="Arial" panose="020B0604020202020204" pitchFamily="34" charset="0"/>
              </a:rPr>
              <a:t>nkrafttreten</a:t>
            </a:r>
            <a:r>
              <a:rPr kumimoji="0" lang="de-DE" altLang="de-DE"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 Änderung</a:t>
            </a: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Die Satzung tritt am 4. Januar 2012 in Kraft und kann bei Bedarf von der Vereinsrunde mit einfacher Mehrheit geändert werden.</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Die Satzung wurde am 3. Januar 2012 einstimmig verabschiedet und am 4. Juli 2017 überarbeitet und einstimmig in der vorliegenden Form neu beschlossen.</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Dem  </a:t>
            </a:r>
            <a:r>
              <a:rPr kumimoji="0" lang="de-DE" altLang="de-DE"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Hausvorstand</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gehören derzeit an:  </a:t>
            </a:r>
            <a:b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Norbert van de Sand (Vorsitzender), Aloys </a:t>
            </a:r>
            <a:r>
              <a:rPr kumimoji="0" lang="de-DE" altLang="de-DE"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Höfkens</a:t>
            </a: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Franz-Wilhelm Langenberg, Guido Janßen, Agnes </a:t>
            </a:r>
            <a:r>
              <a:rPr kumimoji="0" lang="de-DE" altLang="de-DE" sz="1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Slaats</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327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283677" y="87544"/>
            <a:ext cx="10439400" cy="782637"/>
          </a:xfrm>
        </p:spPr>
        <p:txBody>
          <a:bodyPr>
            <a:normAutofit/>
          </a:bodyPr>
          <a:lstStyle/>
          <a:p>
            <a:pPr algn="r"/>
            <a:r>
              <a:rPr lang="de-DE" sz="4800" b="1" dirty="0"/>
              <a:t>Erster Frühschoppen am 3. Jan. 2016</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pic>
        <p:nvPicPr>
          <p:cNvPr id="6" name="Grafik 5">
            <a:extLst>
              <a:ext uri="{FF2B5EF4-FFF2-40B4-BE49-F238E27FC236}">
                <a16:creationId xmlns:a16="http://schemas.microsoft.com/office/drawing/2014/main" id="{3B18D2A2-F583-4674-9899-7DAD2A576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1" y="771061"/>
            <a:ext cx="10591800" cy="5954945"/>
          </a:xfrm>
          <a:prstGeom prst="rect">
            <a:avLst/>
          </a:prstGeom>
        </p:spPr>
      </p:pic>
      <p:pic>
        <p:nvPicPr>
          <p:cNvPr id="8" name="Grafik 7">
            <a:extLst>
              <a:ext uri="{FF2B5EF4-FFF2-40B4-BE49-F238E27FC236}">
                <a16:creationId xmlns:a16="http://schemas.microsoft.com/office/drawing/2014/main" id="{CBC719D0-0851-4F90-AF34-666B22D82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feld 8">
            <a:extLst>
              <a:ext uri="{FF2B5EF4-FFF2-40B4-BE49-F238E27FC236}">
                <a16:creationId xmlns:a16="http://schemas.microsoft.com/office/drawing/2014/main" id="{7A4E103E-76BE-4FB8-951C-8198FCB8FE81}"/>
              </a:ext>
            </a:extLst>
          </p:cNvPr>
          <p:cNvSpPr txBox="1"/>
          <p:nvPr/>
        </p:nvSpPr>
        <p:spPr>
          <a:xfrm>
            <a:off x="8690709" y="833701"/>
            <a:ext cx="3266830" cy="769441"/>
          </a:xfrm>
          <a:prstGeom prst="rect">
            <a:avLst/>
          </a:prstGeom>
          <a:solidFill>
            <a:schemeClr val="accent4">
              <a:lumMod val="40000"/>
              <a:lumOff val="60000"/>
            </a:schemeClr>
          </a:solidFill>
        </p:spPr>
        <p:txBody>
          <a:bodyPr wrap="square" rtlCol="0">
            <a:spAutoFit/>
          </a:bodyPr>
          <a:lstStyle/>
          <a:p>
            <a:r>
              <a:rPr lang="de-DE" sz="4400" dirty="0"/>
              <a:t>Neujahr 2020</a:t>
            </a:r>
          </a:p>
        </p:txBody>
      </p:sp>
    </p:spTree>
    <p:extLst>
      <p:ext uri="{BB962C8B-B14F-4D97-AF65-F5344CB8AC3E}">
        <p14:creationId xmlns:p14="http://schemas.microsoft.com/office/powerpoint/2010/main" val="20038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295400" y="308438"/>
            <a:ext cx="10439400" cy="782637"/>
          </a:xfrm>
        </p:spPr>
        <p:txBody>
          <a:bodyPr>
            <a:normAutofit/>
          </a:bodyPr>
          <a:lstStyle/>
          <a:p>
            <a:pPr algn="r"/>
            <a:r>
              <a:rPr lang="de-DE" sz="4800" b="1" dirty="0"/>
              <a:t>Sanierung/Verschönerung REZ 2016/17</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sp>
        <p:nvSpPr>
          <p:cNvPr id="3" name="Textfeld 2">
            <a:extLst>
              <a:ext uri="{FF2B5EF4-FFF2-40B4-BE49-F238E27FC236}">
                <a16:creationId xmlns:a16="http://schemas.microsoft.com/office/drawing/2014/main" id="{B0A70674-A2CB-49B8-A591-3C2EFD72EED8}"/>
              </a:ext>
            </a:extLst>
          </p:cNvPr>
          <p:cNvSpPr txBox="1"/>
          <p:nvPr/>
        </p:nvSpPr>
        <p:spPr>
          <a:xfrm flipH="1">
            <a:off x="1714500" y="1733550"/>
            <a:ext cx="10020300" cy="3785652"/>
          </a:xfrm>
          <a:prstGeom prst="rect">
            <a:avLst/>
          </a:prstGeom>
          <a:noFill/>
        </p:spPr>
        <p:txBody>
          <a:bodyPr wrap="square" rtlCol="0">
            <a:spAutoFit/>
          </a:bodyPr>
          <a:lstStyle/>
          <a:p>
            <a:r>
              <a:rPr lang="de-DE" sz="4000" dirty="0"/>
              <a:t>Nach einer Haushaltsprüfung ordnet das Bistum Münster Anfang 2016 an, dass die Gelder in der Zweckrücklage „REZ“ (ca. 33.000 Euro Kieswerk Maas Roeloffs) zur Sanierung des defizitären Haushaltes von St. Clemens verwendet werden sollen.</a:t>
            </a:r>
          </a:p>
        </p:txBody>
      </p:sp>
    </p:spTree>
    <p:extLst>
      <p:ext uri="{BB962C8B-B14F-4D97-AF65-F5344CB8AC3E}">
        <p14:creationId xmlns:p14="http://schemas.microsoft.com/office/powerpoint/2010/main" val="77474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711199" y="307509"/>
            <a:ext cx="10439400" cy="782637"/>
          </a:xfrm>
        </p:spPr>
        <p:txBody>
          <a:bodyPr>
            <a:normAutofit/>
          </a:bodyPr>
          <a:lstStyle/>
          <a:p>
            <a:pPr algn="r"/>
            <a:r>
              <a:rPr lang="de-DE" sz="4800" b="1" dirty="0"/>
              <a:t>Sanierung/Verschönerung REZ 2016/17</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3" name="Textfeld 2">
            <a:extLst>
              <a:ext uri="{FF2B5EF4-FFF2-40B4-BE49-F238E27FC236}">
                <a16:creationId xmlns:a16="http://schemas.microsoft.com/office/drawing/2014/main" id="{B0A70674-A2CB-49B8-A591-3C2EFD72EED8}"/>
              </a:ext>
            </a:extLst>
          </p:cNvPr>
          <p:cNvSpPr txBox="1"/>
          <p:nvPr/>
        </p:nvSpPr>
        <p:spPr>
          <a:xfrm flipH="1">
            <a:off x="285749" y="856357"/>
            <a:ext cx="10439400" cy="6001643"/>
          </a:xfrm>
          <a:prstGeom prst="rect">
            <a:avLst/>
          </a:prstGeom>
          <a:noFill/>
        </p:spPr>
        <p:txBody>
          <a:bodyPr wrap="square" rtlCol="0">
            <a:spAutoFit/>
          </a:bodyPr>
          <a:lstStyle/>
          <a:p>
            <a:r>
              <a:rPr lang="de-DE" sz="3200" dirty="0"/>
              <a:t>Zur „Rettung“ der Gelder für das REZ beschließt die VR am 15. Juni 2016 nach kontroverser Diskussion mehrheitlich folgende Investitionen (ohne jegliche sonstige Zuschüsse):</a:t>
            </a:r>
          </a:p>
          <a:p>
            <a:r>
              <a:rPr lang="de-DE" sz="3200" dirty="0">
                <a:effectLst/>
                <a:latin typeface="Calibri" panose="020F0502020204030204" pitchFamily="34" charset="0"/>
                <a:ea typeface="Calibri" panose="020F0502020204030204" pitchFamily="34" charset="0"/>
              </a:rPr>
              <a:t>Neuer </a:t>
            </a:r>
            <a:r>
              <a:rPr lang="de-DE" sz="3200" b="1" dirty="0">
                <a:effectLst/>
                <a:latin typeface="Calibri" panose="020F0502020204030204" pitchFamily="34" charset="0"/>
                <a:ea typeface="Calibri" panose="020F0502020204030204" pitchFamily="34" charset="0"/>
              </a:rPr>
              <a:t>Herd</a:t>
            </a:r>
          </a:p>
          <a:p>
            <a:r>
              <a:rPr lang="de-DE" sz="3200" dirty="0">
                <a:effectLst/>
                <a:latin typeface="Calibri" panose="020F0502020204030204" pitchFamily="34" charset="0"/>
                <a:ea typeface="Calibri" panose="020F0502020204030204" pitchFamily="34" charset="0"/>
              </a:rPr>
              <a:t>Stabilisierung der </a:t>
            </a:r>
            <a:r>
              <a:rPr lang="de-DE" sz="3200" b="1" dirty="0">
                <a:effectLst/>
                <a:latin typeface="Calibri" panose="020F0502020204030204" pitchFamily="34" charset="0"/>
                <a:ea typeface="Calibri" panose="020F0502020204030204" pitchFamily="34" charset="0"/>
              </a:rPr>
              <a:t>Eisenpfeiler</a:t>
            </a:r>
            <a:r>
              <a:rPr lang="de-DE" sz="3200" dirty="0">
                <a:effectLst/>
                <a:latin typeface="Calibri" panose="020F0502020204030204" pitchFamily="34" charset="0"/>
                <a:ea typeface="Calibri" panose="020F0502020204030204" pitchFamily="34" charset="0"/>
              </a:rPr>
              <a:t> in der Pausenhalle</a:t>
            </a:r>
          </a:p>
          <a:p>
            <a:r>
              <a:rPr lang="de-DE" sz="3200" dirty="0">
                <a:effectLst/>
                <a:latin typeface="Calibri" panose="020F0502020204030204" pitchFamily="34" charset="0"/>
                <a:ea typeface="Calibri" panose="020F0502020204030204" pitchFamily="34" charset="0"/>
              </a:rPr>
              <a:t>Beseitigung der </a:t>
            </a:r>
            <a:r>
              <a:rPr lang="de-DE" sz="3200" b="1" dirty="0">
                <a:effectLst/>
                <a:latin typeface="Calibri" panose="020F0502020204030204" pitchFamily="34" charset="0"/>
                <a:ea typeface="Calibri" panose="020F0502020204030204" pitchFamily="34" charset="0"/>
              </a:rPr>
              <a:t>Setzrisse</a:t>
            </a:r>
          </a:p>
          <a:p>
            <a:r>
              <a:rPr lang="de-DE" sz="3200" b="1" dirty="0">
                <a:effectLst/>
                <a:latin typeface="Calibri" panose="020F0502020204030204" pitchFamily="34" charset="0"/>
                <a:ea typeface="Calibri" panose="020F0502020204030204" pitchFamily="34" charset="0"/>
              </a:rPr>
              <a:t>Abdichtung Wand </a:t>
            </a:r>
            <a:r>
              <a:rPr lang="de-DE" sz="3200" dirty="0">
                <a:effectLst/>
                <a:latin typeface="Calibri" panose="020F0502020204030204" pitchFamily="34" charset="0"/>
                <a:ea typeface="Calibri" panose="020F0502020204030204" pitchFamily="34" charset="0"/>
              </a:rPr>
              <a:t>Pausenhalle/Jugendraum</a:t>
            </a:r>
          </a:p>
          <a:p>
            <a:r>
              <a:rPr lang="de-DE" sz="3200" dirty="0">
                <a:effectLst/>
                <a:latin typeface="Calibri" panose="020F0502020204030204" pitchFamily="34" charset="0"/>
                <a:ea typeface="Calibri" panose="020F0502020204030204" pitchFamily="34" charset="0"/>
              </a:rPr>
              <a:t>Durchbruch/Verbindung der beiden Räume; </a:t>
            </a:r>
            <a:br>
              <a:rPr lang="de-DE" sz="3200" dirty="0">
                <a:effectLst/>
                <a:latin typeface="Calibri" panose="020F0502020204030204" pitchFamily="34" charset="0"/>
                <a:ea typeface="Calibri" panose="020F0502020204030204" pitchFamily="34" charset="0"/>
              </a:rPr>
            </a:br>
            <a:r>
              <a:rPr lang="de-DE" sz="3200" dirty="0">
                <a:effectLst/>
                <a:latin typeface="Calibri" panose="020F0502020204030204" pitchFamily="34" charset="0"/>
                <a:ea typeface="Calibri" panose="020F0502020204030204" pitchFamily="34" charset="0"/>
              </a:rPr>
              <a:t>mobile </a:t>
            </a:r>
            <a:r>
              <a:rPr lang="de-DE" sz="3200" b="1" dirty="0">
                <a:effectLst/>
                <a:latin typeface="Calibri" panose="020F0502020204030204" pitchFamily="34" charset="0"/>
                <a:ea typeface="Calibri" panose="020F0502020204030204" pitchFamily="34" charset="0"/>
              </a:rPr>
              <a:t>Faltwand</a:t>
            </a:r>
          </a:p>
          <a:p>
            <a:r>
              <a:rPr lang="de-DE" sz="3200" dirty="0">
                <a:effectLst/>
                <a:latin typeface="Calibri" panose="020F0502020204030204" pitchFamily="34" charset="0"/>
                <a:ea typeface="Calibri" panose="020F0502020204030204" pitchFamily="34" charset="0"/>
              </a:rPr>
              <a:t>Einbau einer </a:t>
            </a:r>
            <a:r>
              <a:rPr lang="de-DE" sz="3200" b="1" dirty="0">
                <a:effectLst/>
                <a:latin typeface="Calibri" panose="020F0502020204030204" pitchFamily="34" charset="0"/>
                <a:ea typeface="Calibri" panose="020F0502020204030204" pitchFamily="34" charset="0"/>
              </a:rPr>
              <a:t>Theke</a:t>
            </a:r>
            <a:r>
              <a:rPr lang="de-DE" sz="3200" dirty="0">
                <a:effectLst/>
                <a:latin typeface="Calibri" panose="020F0502020204030204" pitchFamily="34" charset="0"/>
                <a:ea typeface="Calibri" panose="020F0502020204030204" pitchFamily="34" charset="0"/>
              </a:rPr>
              <a:t> </a:t>
            </a:r>
          </a:p>
          <a:p>
            <a:r>
              <a:rPr lang="de-DE" sz="3200" dirty="0">
                <a:latin typeface="Calibri" panose="020F0502020204030204" pitchFamily="34" charset="0"/>
                <a:ea typeface="Calibri" panose="020F0502020204030204" pitchFamily="34" charset="0"/>
              </a:rPr>
              <a:t>Neue </a:t>
            </a:r>
            <a:r>
              <a:rPr lang="de-DE" sz="3200" b="1" dirty="0" err="1">
                <a:latin typeface="Calibri" panose="020F0502020204030204" pitchFamily="34" charset="0"/>
                <a:ea typeface="Calibri" panose="020F0502020204030204" pitchFamily="34" charset="0"/>
              </a:rPr>
              <a:t>Akkustikdecke</a:t>
            </a:r>
            <a:r>
              <a:rPr lang="de-DE" sz="3200" dirty="0">
                <a:latin typeface="Calibri" panose="020F0502020204030204" pitchFamily="34" charset="0"/>
                <a:ea typeface="Calibri" panose="020F0502020204030204" pitchFamily="34" charset="0"/>
              </a:rPr>
              <a:t> mit </a:t>
            </a:r>
            <a:r>
              <a:rPr lang="de-DE" sz="3200" dirty="0">
                <a:effectLst/>
                <a:latin typeface="Calibri" panose="020F0502020204030204" pitchFamily="34" charset="0"/>
                <a:ea typeface="Calibri" panose="020F0502020204030204" pitchFamily="34" charset="0"/>
              </a:rPr>
              <a:t> </a:t>
            </a:r>
            <a:r>
              <a:rPr lang="de-DE" sz="3200" b="1" dirty="0">
                <a:effectLst/>
                <a:latin typeface="Calibri" panose="020F0502020204030204" pitchFamily="34" charset="0"/>
                <a:ea typeface="Calibri" panose="020F0502020204030204" pitchFamily="34" charset="0"/>
              </a:rPr>
              <a:t>LED-Beleuchtung</a:t>
            </a:r>
            <a:r>
              <a:rPr lang="de-DE" sz="3200" dirty="0">
                <a:effectLst/>
                <a:latin typeface="Calibri" panose="020F0502020204030204" pitchFamily="34" charset="0"/>
                <a:ea typeface="Calibri" panose="020F0502020204030204" pitchFamily="34" charset="0"/>
              </a:rPr>
              <a:t> Mehrzweckraum</a:t>
            </a:r>
          </a:p>
          <a:p>
            <a:r>
              <a:rPr lang="de-DE" sz="3200" dirty="0">
                <a:latin typeface="Calibri" panose="020F0502020204030204" pitchFamily="34" charset="0"/>
              </a:rPr>
              <a:t>Erneuerung </a:t>
            </a:r>
            <a:r>
              <a:rPr lang="de-DE" sz="3200" b="1" dirty="0">
                <a:latin typeface="Calibri" panose="020F0502020204030204" pitchFamily="34" charset="0"/>
              </a:rPr>
              <a:t>Fußbodenbelag</a:t>
            </a:r>
            <a:endParaRPr lang="de-DE" sz="3200" b="1" dirty="0"/>
          </a:p>
        </p:txBody>
      </p:sp>
      <p:sp>
        <p:nvSpPr>
          <p:cNvPr id="7" name="Textfeld 6">
            <a:extLst>
              <a:ext uri="{FF2B5EF4-FFF2-40B4-BE49-F238E27FC236}">
                <a16:creationId xmlns:a16="http://schemas.microsoft.com/office/drawing/2014/main" id="{D7091DD1-95F0-4B01-B985-B5A9C9E2DF3F}"/>
              </a:ext>
            </a:extLst>
          </p:cNvPr>
          <p:cNvSpPr txBox="1"/>
          <p:nvPr/>
        </p:nvSpPr>
        <p:spPr>
          <a:xfrm>
            <a:off x="8670471" y="2628900"/>
            <a:ext cx="3350533" cy="1323439"/>
          </a:xfrm>
          <a:prstGeom prst="rect">
            <a:avLst/>
          </a:prstGeom>
          <a:solidFill>
            <a:srgbClr val="92D050"/>
          </a:solidFill>
        </p:spPr>
        <p:txBody>
          <a:bodyPr wrap="square" rtlCol="0">
            <a:spAutoFit/>
          </a:bodyPr>
          <a:lstStyle/>
          <a:p>
            <a:r>
              <a:rPr lang="de-DE" sz="4000" b="1" dirty="0"/>
              <a:t>Gesamtkosten</a:t>
            </a:r>
            <a:r>
              <a:rPr lang="de-DE" sz="4000" dirty="0"/>
              <a:t>:</a:t>
            </a:r>
            <a:br>
              <a:rPr lang="de-DE" sz="4000" dirty="0"/>
            </a:br>
            <a:r>
              <a:rPr lang="de-DE" sz="4000" dirty="0"/>
              <a:t>ca. </a:t>
            </a:r>
            <a:r>
              <a:rPr lang="de-DE" sz="4000" b="1" dirty="0"/>
              <a:t>33.000 €</a:t>
            </a:r>
          </a:p>
        </p:txBody>
      </p:sp>
    </p:spTree>
    <p:extLst>
      <p:ext uri="{BB962C8B-B14F-4D97-AF65-F5344CB8AC3E}">
        <p14:creationId xmlns:p14="http://schemas.microsoft.com/office/powerpoint/2010/main" val="129828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additive="base">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3"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2000" fill="hold"/>
                                        <p:tgtEl>
                                          <p:spTgt spid="7"/>
                                        </p:tgtEl>
                                        <p:attrNameLst>
                                          <p:attrName>ppt_x</p:attrName>
                                        </p:attrNameLst>
                                      </p:cBhvr>
                                      <p:tavLst>
                                        <p:tav tm="0">
                                          <p:val>
                                            <p:strVal val="1+#ppt_w/2"/>
                                          </p:val>
                                        </p:tav>
                                        <p:tav tm="100000">
                                          <p:val>
                                            <p:strVal val="#ppt_x"/>
                                          </p:val>
                                        </p:tav>
                                      </p:tavLst>
                                    </p:anim>
                                    <p:anim calcmode="lin" valueType="num">
                                      <p:cBhvr additive="base">
                                        <p:cTn id="64"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711199" y="307509"/>
            <a:ext cx="10439400" cy="782637"/>
          </a:xfrm>
        </p:spPr>
        <p:txBody>
          <a:bodyPr>
            <a:normAutofit/>
          </a:bodyPr>
          <a:lstStyle/>
          <a:p>
            <a:pPr algn="r"/>
            <a:r>
              <a:rPr lang="de-DE" sz="4800" b="1" dirty="0"/>
              <a:t>Sanierung/Verschönerung REZ 2016/17</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pic>
        <p:nvPicPr>
          <p:cNvPr id="6" name="Grafik 5">
            <a:extLst>
              <a:ext uri="{FF2B5EF4-FFF2-40B4-BE49-F238E27FC236}">
                <a16:creationId xmlns:a16="http://schemas.microsoft.com/office/drawing/2014/main" id="{C891E11F-30DE-427C-8020-60BF6DA3D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71" y="1311040"/>
            <a:ext cx="5939229" cy="4454423"/>
          </a:xfrm>
          <a:prstGeom prst="rect">
            <a:avLst/>
          </a:prstGeom>
        </p:spPr>
      </p:pic>
      <p:pic>
        <p:nvPicPr>
          <p:cNvPr id="11" name="Grafik 10">
            <a:extLst>
              <a:ext uri="{FF2B5EF4-FFF2-40B4-BE49-F238E27FC236}">
                <a16:creationId xmlns:a16="http://schemas.microsoft.com/office/drawing/2014/main" id="{7B823E4D-7F1C-4D0B-993F-9EFF17BDF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215" y="1311040"/>
            <a:ext cx="6452914" cy="4843482"/>
          </a:xfrm>
          <a:prstGeom prst="rect">
            <a:avLst/>
          </a:prstGeom>
        </p:spPr>
      </p:pic>
      <p:pic>
        <p:nvPicPr>
          <p:cNvPr id="15" name="Grafik 14">
            <a:extLst>
              <a:ext uri="{FF2B5EF4-FFF2-40B4-BE49-F238E27FC236}">
                <a16:creationId xmlns:a16="http://schemas.microsoft.com/office/drawing/2014/main" id="{E24E6942-D95B-45E2-8D3E-63B6A09C2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771" y="1705925"/>
            <a:ext cx="5702612" cy="4276960"/>
          </a:xfrm>
          <a:prstGeom prst="rect">
            <a:avLst/>
          </a:prstGeom>
        </p:spPr>
      </p:pic>
      <p:pic>
        <p:nvPicPr>
          <p:cNvPr id="21" name="Grafik 20">
            <a:extLst>
              <a:ext uri="{FF2B5EF4-FFF2-40B4-BE49-F238E27FC236}">
                <a16:creationId xmlns:a16="http://schemas.microsoft.com/office/drawing/2014/main" id="{2EF5E30A-0796-45B6-AD1D-614042B4F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154" y="1693285"/>
            <a:ext cx="5429569" cy="4072178"/>
          </a:xfrm>
          <a:prstGeom prst="rect">
            <a:avLst/>
          </a:prstGeom>
        </p:spPr>
      </p:pic>
      <p:pic>
        <p:nvPicPr>
          <p:cNvPr id="17" name="Grafik 16">
            <a:extLst>
              <a:ext uri="{FF2B5EF4-FFF2-40B4-BE49-F238E27FC236}">
                <a16:creationId xmlns:a16="http://schemas.microsoft.com/office/drawing/2014/main" id="{F0DD0FD5-16C5-4013-B166-07FC366698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31" y="1693285"/>
            <a:ext cx="5702611" cy="4794968"/>
          </a:xfrm>
          <a:prstGeom prst="rect">
            <a:avLst/>
          </a:prstGeom>
        </p:spPr>
      </p:pic>
      <p:pic>
        <p:nvPicPr>
          <p:cNvPr id="19" name="Grafik 18">
            <a:extLst>
              <a:ext uri="{FF2B5EF4-FFF2-40B4-BE49-F238E27FC236}">
                <a16:creationId xmlns:a16="http://schemas.microsoft.com/office/drawing/2014/main" id="{043EBAC2-CA29-4849-82A5-53B866DB84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9382" y="1482677"/>
            <a:ext cx="5939229" cy="4671845"/>
          </a:xfrm>
          <a:prstGeom prst="rect">
            <a:avLst/>
          </a:prstGeom>
        </p:spPr>
      </p:pic>
      <p:pic>
        <p:nvPicPr>
          <p:cNvPr id="23" name="Grafik 22">
            <a:extLst>
              <a:ext uri="{FF2B5EF4-FFF2-40B4-BE49-F238E27FC236}">
                <a16:creationId xmlns:a16="http://schemas.microsoft.com/office/drawing/2014/main" id="{EAA0A80F-46F2-4142-8221-DF2F033FB2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329" y="138261"/>
            <a:ext cx="8549640" cy="6412230"/>
          </a:xfrm>
          <a:prstGeom prst="rect">
            <a:avLst/>
          </a:prstGeom>
        </p:spPr>
      </p:pic>
      <p:pic>
        <p:nvPicPr>
          <p:cNvPr id="25" name="Grafik 24">
            <a:extLst>
              <a:ext uri="{FF2B5EF4-FFF2-40B4-BE49-F238E27FC236}">
                <a16:creationId xmlns:a16="http://schemas.microsoft.com/office/drawing/2014/main" id="{B207F909-BEDE-49BF-8E4F-2F48874539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6554" y="244111"/>
            <a:ext cx="8374371" cy="6280778"/>
          </a:xfrm>
          <a:prstGeom prst="rect">
            <a:avLst/>
          </a:prstGeom>
        </p:spPr>
      </p:pic>
      <p:pic>
        <p:nvPicPr>
          <p:cNvPr id="27" name="Grafik 26">
            <a:extLst>
              <a:ext uri="{FF2B5EF4-FFF2-40B4-BE49-F238E27FC236}">
                <a16:creationId xmlns:a16="http://schemas.microsoft.com/office/drawing/2014/main" id="{8E9A5E92-89C2-4D2E-B69E-22C6F14005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71" y="236150"/>
            <a:ext cx="5965612" cy="6137952"/>
          </a:xfrm>
          <a:prstGeom prst="rect">
            <a:avLst/>
          </a:prstGeom>
        </p:spPr>
      </p:pic>
      <p:pic>
        <p:nvPicPr>
          <p:cNvPr id="29" name="Grafik 28">
            <a:extLst>
              <a:ext uri="{FF2B5EF4-FFF2-40B4-BE49-F238E27FC236}">
                <a16:creationId xmlns:a16="http://schemas.microsoft.com/office/drawing/2014/main" id="{93ECDD3C-AE1E-47BB-A103-B59EC37774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59693" y="77845"/>
            <a:ext cx="6382713" cy="6382713"/>
          </a:xfrm>
          <a:prstGeom prst="rect">
            <a:avLst/>
          </a:prstGeom>
        </p:spPr>
      </p:pic>
      <p:sp>
        <p:nvSpPr>
          <p:cNvPr id="4" name="Textfeld 3">
            <a:extLst>
              <a:ext uri="{FF2B5EF4-FFF2-40B4-BE49-F238E27FC236}">
                <a16:creationId xmlns:a16="http://schemas.microsoft.com/office/drawing/2014/main" id="{A6762529-7ABC-454B-BD6C-7857898D339F}"/>
              </a:ext>
            </a:extLst>
          </p:cNvPr>
          <p:cNvSpPr txBox="1"/>
          <p:nvPr/>
        </p:nvSpPr>
        <p:spPr>
          <a:xfrm>
            <a:off x="5698632" y="381121"/>
            <a:ext cx="2477554" cy="769441"/>
          </a:xfrm>
          <a:prstGeom prst="rect">
            <a:avLst/>
          </a:prstGeom>
          <a:solidFill>
            <a:schemeClr val="accent2">
              <a:lumMod val="60000"/>
              <a:lumOff val="40000"/>
            </a:schemeClr>
          </a:solidFill>
        </p:spPr>
        <p:txBody>
          <a:bodyPr wrap="square" rtlCol="0">
            <a:spAutoFit/>
          </a:bodyPr>
          <a:lstStyle/>
          <a:p>
            <a:r>
              <a:rPr lang="de-DE" sz="4400" dirty="0"/>
              <a:t>900 Euro</a:t>
            </a:r>
          </a:p>
        </p:txBody>
      </p:sp>
    </p:spTree>
    <p:extLst>
      <p:ext uri="{BB962C8B-B14F-4D97-AF65-F5344CB8AC3E}">
        <p14:creationId xmlns:p14="http://schemas.microsoft.com/office/powerpoint/2010/main" val="6599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3000" fill="hold"/>
                                        <p:tgtEl>
                                          <p:spTgt spid="17"/>
                                        </p:tgtEl>
                                        <p:attrNameLst>
                                          <p:attrName>ppt_x</p:attrName>
                                        </p:attrNameLst>
                                      </p:cBhvr>
                                      <p:tavLst>
                                        <p:tav tm="0">
                                          <p:val>
                                            <p:strVal val="#ppt_x"/>
                                          </p:val>
                                        </p:tav>
                                        <p:tav tm="100000">
                                          <p:val>
                                            <p:strVal val="#ppt_x"/>
                                          </p:val>
                                        </p:tav>
                                      </p:tavLst>
                                    </p:anim>
                                    <p:anim calcmode="lin" valueType="num">
                                      <p:cBhvr additive="base">
                                        <p:cTn id="30" dur="3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2000" fill="hold"/>
                                        <p:tgtEl>
                                          <p:spTgt spid="19"/>
                                        </p:tgtEl>
                                        <p:attrNameLst>
                                          <p:attrName>ppt_x</p:attrName>
                                        </p:attrNameLst>
                                      </p:cBhvr>
                                      <p:tavLst>
                                        <p:tav tm="0">
                                          <p:val>
                                            <p:strVal val="1+#ppt_w/2"/>
                                          </p:val>
                                        </p:tav>
                                        <p:tav tm="100000">
                                          <p:val>
                                            <p:strVal val="#ppt_x"/>
                                          </p:val>
                                        </p:tav>
                                      </p:tavLst>
                                    </p:anim>
                                    <p:anim calcmode="lin" valueType="num">
                                      <p:cBhvr additive="base">
                                        <p:cTn id="36"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3000" fill="hold"/>
                                        <p:tgtEl>
                                          <p:spTgt spid="23"/>
                                        </p:tgtEl>
                                        <p:attrNameLst>
                                          <p:attrName>ppt_w</p:attrName>
                                        </p:attrNameLst>
                                      </p:cBhvr>
                                      <p:tavLst>
                                        <p:tav tm="0">
                                          <p:val>
                                            <p:fltVal val="0"/>
                                          </p:val>
                                        </p:tav>
                                        <p:tav tm="100000">
                                          <p:val>
                                            <p:strVal val="#ppt_w"/>
                                          </p:val>
                                        </p:tav>
                                      </p:tavLst>
                                    </p:anim>
                                    <p:anim calcmode="lin" valueType="num">
                                      <p:cBhvr>
                                        <p:cTn id="42" dur="3000" fill="hold"/>
                                        <p:tgtEl>
                                          <p:spTgt spid="23"/>
                                        </p:tgtEl>
                                        <p:attrNameLst>
                                          <p:attrName>ppt_h</p:attrName>
                                        </p:attrNameLst>
                                      </p:cBhvr>
                                      <p:tavLst>
                                        <p:tav tm="0">
                                          <p:val>
                                            <p:fltVal val="0"/>
                                          </p:val>
                                        </p:tav>
                                        <p:tav tm="100000">
                                          <p:val>
                                            <p:strVal val="#ppt_h"/>
                                          </p:val>
                                        </p:tav>
                                      </p:tavLst>
                                    </p:anim>
                                    <p:animEffect transition="in" filter="fade">
                                      <p:cBhvr>
                                        <p:cTn id="43" dur="30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heel(1)">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3000" fill="hold"/>
                                        <p:tgtEl>
                                          <p:spTgt spid="27"/>
                                        </p:tgtEl>
                                        <p:attrNameLst>
                                          <p:attrName>ppt_w</p:attrName>
                                        </p:attrNameLst>
                                      </p:cBhvr>
                                      <p:tavLst>
                                        <p:tav tm="0">
                                          <p:val>
                                            <p:fltVal val="0"/>
                                          </p:val>
                                        </p:tav>
                                        <p:tav tm="100000">
                                          <p:val>
                                            <p:strVal val="#ppt_w"/>
                                          </p:val>
                                        </p:tav>
                                      </p:tavLst>
                                    </p:anim>
                                    <p:anim calcmode="lin" valueType="num">
                                      <p:cBhvr>
                                        <p:cTn id="54" dur="3000" fill="hold"/>
                                        <p:tgtEl>
                                          <p:spTgt spid="27"/>
                                        </p:tgtEl>
                                        <p:attrNameLst>
                                          <p:attrName>ppt_h</p:attrName>
                                        </p:attrNameLst>
                                      </p:cBhvr>
                                      <p:tavLst>
                                        <p:tav tm="0">
                                          <p:val>
                                            <p:fltVal val="0"/>
                                          </p:val>
                                        </p:tav>
                                        <p:tav tm="100000">
                                          <p:val>
                                            <p:strVal val="#ppt_h"/>
                                          </p:val>
                                        </p:tav>
                                      </p:tavLst>
                                    </p:anim>
                                    <p:anim calcmode="lin" valueType="num">
                                      <p:cBhvr>
                                        <p:cTn id="55" dur="3000" fill="hold"/>
                                        <p:tgtEl>
                                          <p:spTgt spid="27"/>
                                        </p:tgtEl>
                                        <p:attrNameLst>
                                          <p:attrName>style.rotation</p:attrName>
                                        </p:attrNameLst>
                                      </p:cBhvr>
                                      <p:tavLst>
                                        <p:tav tm="0">
                                          <p:val>
                                            <p:fltVal val="90"/>
                                          </p:val>
                                        </p:tav>
                                        <p:tav tm="100000">
                                          <p:val>
                                            <p:fltVal val="0"/>
                                          </p:val>
                                        </p:tav>
                                      </p:tavLst>
                                    </p:anim>
                                    <p:animEffect transition="in" filter="fade">
                                      <p:cBhvr>
                                        <p:cTn id="56" dur="3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randombar(horizontal)">
                                      <p:cBhvr>
                                        <p:cTn id="61" dur="2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2000" fill="hold"/>
                                        <p:tgtEl>
                                          <p:spTgt spid="4"/>
                                        </p:tgtEl>
                                        <p:attrNameLst>
                                          <p:attrName>ppt_x</p:attrName>
                                        </p:attrNameLst>
                                      </p:cBhvr>
                                      <p:tavLst>
                                        <p:tav tm="0">
                                          <p:val>
                                            <p:strVal val="#ppt_x"/>
                                          </p:val>
                                        </p:tav>
                                        <p:tav tm="100000">
                                          <p:val>
                                            <p:strVal val="#ppt_x"/>
                                          </p:val>
                                        </p:tav>
                                      </p:tavLst>
                                    </p:anim>
                                    <p:anim calcmode="lin" valueType="num">
                                      <p:cBhvr additive="base">
                                        <p:cTn id="67"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3398520" y="182563"/>
            <a:ext cx="8674626" cy="782637"/>
          </a:xfrm>
        </p:spPr>
        <p:txBody>
          <a:bodyPr>
            <a:normAutofit fontScale="90000"/>
          </a:bodyPr>
          <a:lstStyle/>
          <a:p>
            <a:r>
              <a:rPr lang="de-DE" dirty="0"/>
              <a:t>REZ: Tag der Offenen Tür</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a:xfrm>
            <a:off x="6477000" y="965200"/>
            <a:ext cx="4404360" cy="604520"/>
          </a:xfrm>
        </p:spPr>
        <p:txBody>
          <a:bodyPr/>
          <a:lstStyle/>
          <a:p>
            <a:pPr algn="r"/>
            <a:r>
              <a:rPr lang="de-DE" dirty="0"/>
              <a:t>Fronleichnam 2017</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pic>
        <p:nvPicPr>
          <p:cNvPr id="6" name="Grafik 5">
            <a:extLst>
              <a:ext uri="{FF2B5EF4-FFF2-40B4-BE49-F238E27FC236}">
                <a16:creationId xmlns:a16="http://schemas.microsoft.com/office/drawing/2014/main" id="{D25860AF-3C0A-4D96-9749-1D159A377277}"/>
              </a:ext>
            </a:extLst>
          </p:cNvPr>
          <p:cNvPicPr>
            <a:picLocks noChangeAspect="1"/>
          </p:cNvPicPr>
          <p:nvPr/>
        </p:nvPicPr>
        <p:blipFill>
          <a:blip r:embed="rId3"/>
          <a:stretch>
            <a:fillRect/>
          </a:stretch>
        </p:blipFill>
        <p:spPr>
          <a:xfrm>
            <a:off x="379731" y="924877"/>
            <a:ext cx="7860030" cy="5895023"/>
          </a:xfrm>
          <a:prstGeom prst="rect">
            <a:avLst/>
          </a:prstGeom>
        </p:spPr>
      </p:pic>
    </p:spTree>
    <p:extLst>
      <p:ext uri="{BB962C8B-B14F-4D97-AF65-F5344CB8AC3E}">
        <p14:creationId xmlns:p14="http://schemas.microsoft.com/office/powerpoint/2010/main" val="12459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0" fill="hold"/>
                                        <p:tgtEl>
                                          <p:spTgt spid="6"/>
                                        </p:tgtEl>
                                        <p:attrNameLst>
                                          <p:attrName>ppt_x</p:attrName>
                                        </p:attrNameLst>
                                      </p:cBhvr>
                                      <p:tavLst>
                                        <p:tav tm="0">
                                          <p:val>
                                            <p:strVal val="#ppt_x"/>
                                          </p:val>
                                        </p:tav>
                                        <p:tav tm="100000">
                                          <p:val>
                                            <p:strVal val="#ppt_x"/>
                                          </p:val>
                                        </p:tav>
                                      </p:tavLst>
                                    </p:anim>
                                    <p:anim calcmode="lin" valueType="num">
                                      <p:cBhvr additive="base">
                                        <p:cTn id="14"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295400" y="38100"/>
            <a:ext cx="10439400" cy="782637"/>
          </a:xfrm>
        </p:spPr>
        <p:txBody>
          <a:bodyPr>
            <a:normAutofit/>
          </a:bodyPr>
          <a:lstStyle/>
          <a:p>
            <a:pPr algn="r"/>
            <a:r>
              <a:rPr lang="de-DE" sz="4800" b="1" dirty="0"/>
              <a:t>Fischbrunnen: Wasserspiel - Versetzung </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pic>
        <p:nvPicPr>
          <p:cNvPr id="8" name="Grafik 7">
            <a:extLst>
              <a:ext uri="{FF2B5EF4-FFF2-40B4-BE49-F238E27FC236}">
                <a16:creationId xmlns:a16="http://schemas.microsoft.com/office/drawing/2014/main" id="{2F52A278-0D15-4751-9B69-CF6D9A9BE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4452"/>
            <a:ext cx="8826906" cy="6620180"/>
          </a:xfrm>
          <a:prstGeom prst="rect">
            <a:avLst/>
          </a:prstGeom>
        </p:spPr>
      </p:pic>
      <p:pic>
        <p:nvPicPr>
          <p:cNvPr id="10" name="Grafik 9">
            <a:extLst>
              <a:ext uri="{FF2B5EF4-FFF2-40B4-BE49-F238E27FC236}">
                <a16:creationId xmlns:a16="http://schemas.microsoft.com/office/drawing/2014/main" id="{74B7954B-3073-497D-AF18-40D74B018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567" y="820737"/>
            <a:ext cx="7998884" cy="5999163"/>
          </a:xfrm>
          <a:prstGeom prst="rect">
            <a:avLst/>
          </a:prstGeom>
        </p:spPr>
      </p:pic>
      <p:pic>
        <p:nvPicPr>
          <p:cNvPr id="13" name="Grafik 12">
            <a:extLst>
              <a:ext uri="{FF2B5EF4-FFF2-40B4-BE49-F238E27FC236}">
                <a16:creationId xmlns:a16="http://schemas.microsoft.com/office/drawing/2014/main" id="{823F6077-0DDE-48E6-A0C0-CB0B34D6E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 y="1192007"/>
            <a:ext cx="7503857" cy="5627893"/>
          </a:xfrm>
          <a:prstGeom prst="rect">
            <a:avLst/>
          </a:prstGeom>
        </p:spPr>
      </p:pic>
      <p:pic>
        <p:nvPicPr>
          <p:cNvPr id="15" name="Grafik 14">
            <a:extLst>
              <a:ext uri="{FF2B5EF4-FFF2-40B4-BE49-F238E27FC236}">
                <a16:creationId xmlns:a16="http://schemas.microsoft.com/office/drawing/2014/main" id="{7ED8E900-CB20-4D7D-BFC5-5A2DD2C2D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3567" y="820737"/>
            <a:ext cx="7998884" cy="5999163"/>
          </a:xfrm>
          <a:prstGeom prst="rect">
            <a:avLst/>
          </a:prstGeom>
        </p:spPr>
      </p:pic>
      <p:pic>
        <p:nvPicPr>
          <p:cNvPr id="17" name="Grafik 16">
            <a:extLst>
              <a:ext uri="{FF2B5EF4-FFF2-40B4-BE49-F238E27FC236}">
                <a16:creationId xmlns:a16="http://schemas.microsoft.com/office/drawing/2014/main" id="{A61E8291-9FFA-48C2-9CF8-03D612917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5809" y="820737"/>
            <a:ext cx="10226642" cy="5968181"/>
          </a:xfrm>
          <a:prstGeom prst="rect">
            <a:avLst/>
          </a:prstGeom>
        </p:spPr>
      </p:pic>
      <p:sp>
        <p:nvSpPr>
          <p:cNvPr id="18" name="Textfeld 17">
            <a:extLst>
              <a:ext uri="{FF2B5EF4-FFF2-40B4-BE49-F238E27FC236}">
                <a16:creationId xmlns:a16="http://schemas.microsoft.com/office/drawing/2014/main" id="{7A8A1CEA-98D1-41C0-B805-315DF60E4C43}"/>
              </a:ext>
            </a:extLst>
          </p:cNvPr>
          <p:cNvSpPr txBox="1"/>
          <p:nvPr/>
        </p:nvSpPr>
        <p:spPr>
          <a:xfrm>
            <a:off x="7253935" y="5192944"/>
            <a:ext cx="4389727" cy="646331"/>
          </a:xfrm>
          <a:prstGeom prst="rect">
            <a:avLst/>
          </a:prstGeom>
          <a:solidFill>
            <a:schemeClr val="accent4">
              <a:lumMod val="40000"/>
              <a:lumOff val="60000"/>
            </a:schemeClr>
          </a:solidFill>
        </p:spPr>
        <p:txBody>
          <a:bodyPr wrap="square" rtlCol="0">
            <a:spAutoFit/>
          </a:bodyPr>
          <a:lstStyle/>
          <a:p>
            <a:r>
              <a:rPr lang="de-DE" sz="3600" dirty="0"/>
              <a:t>Foto: Oktober 2018</a:t>
            </a:r>
          </a:p>
        </p:txBody>
      </p:sp>
    </p:spTree>
    <p:extLst>
      <p:ext uri="{BB962C8B-B14F-4D97-AF65-F5344CB8AC3E}">
        <p14:creationId xmlns:p14="http://schemas.microsoft.com/office/powerpoint/2010/main" val="318696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000" fill="hold"/>
                                        <p:tgtEl>
                                          <p:spTgt spid="10"/>
                                        </p:tgtEl>
                                        <p:attrNameLst>
                                          <p:attrName>ppt_x</p:attrName>
                                        </p:attrNameLst>
                                      </p:cBhvr>
                                      <p:tavLst>
                                        <p:tav tm="0">
                                          <p:val>
                                            <p:strVal val="1+#ppt_w/2"/>
                                          </p:val>
                                        </p:tav>
                                        <p:tav tm="100000">
                                          <p:val>
                                            <p:strVal val="#ppt_x"/>
                                          </p:val>
                                        </p:tav>
                                      </p:tavLst>
                                    </p:anim>
                                    <p:anim calcmode="lin" valueType="num">
                                      <p:cBhvr additive="base">
                                        <p:cTn id="15"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3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365866" y="38100"/>
            <a:ext cx="10693399" cy="782637"/>
          </a:xfrm>
        </p:spPr>
        <p:txBody>
          <a:bodyPr>
            <a:normAutofit fontScale="90000"/>
          </a:bodyPr>
          <a:lstStyle/>
          <a:p>
            <a:pPr algn="r"/>
            <a:r>
              <a:rPr lang="de-DE" sz="4800" b="1" dirty="0"/>
              <a:t>Neugestaltung der Verkehrsinsel am Dorfeingang </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pic>
        <p:nvPicPr>
          <p:cNvPr id="4" name="Grafik 3">
            <a:extLst>
              <a:ext uri="{FF2B5EF4-FFF2-40B4-BE49-F238E27FC236}">
                <a16:creationId xmlns:a16="http://schemas.microsoft.com/office/drawing/2014/main" id="{6A88A864-35AF-4E07-A98D-481D0C99A379}"/>
              </a:ext>
            </a:extLst>
          </p:cNvPr>
          <p:cNvPicPr>
            <a:picLocks noChangeAspect="1"/>
          </p:cNvPicPr>
          <p:nvPr/>
        </p:nvPicPr>
        <p:blipFill>
          <a:blip r:embed="rId3"/>
          <a:stretch>
            <a:fillRect/>
          </a:stretch>
        </p:blipFill>
        <p:spPr>
          <a:xfrm>
            <a:off x="0" y="1041631"/>
            <a:ext cx="9097645" cy="5877745"/>
          </a:xfrm>
          <a:prstGeom prst="rect">
            <a:avLst/>
          </a:prstGeom>
        </p:spPr>
      </p:pic>
      <p:sp>
        <p:nvSpPr>
          <p:cNvPr id="6" name="Textfeld 5">
            <a:extLst>
              <a:ext uri="{FF2B5EF4-FFF2-40B4-BE49-F238E27FC236}">
                <a16:creationId xmlns:a16="http://schemas.microsoft.com/office/drawing/2014/main" id="{4FF5486C-A575-4CA6-A4E3-0F759E5DAD66}"/>
              </a:ext>
            </a:extLst>
          </p:cNvPr>
          <p:cNvSpPr txBox="1"/>
          <p:nvPr/>
        </p:nvSpPr>
        <p:spPr>
          <a:xfrm>
            <a:off x="9097646" y="1710813"/>
            <a:ext cx="2884806" cy="1384995"/>
          </a:xfrm>
          <a:prstGeom prst="rect">
            <a:avLst/>
          </a:prstGeom>
          <a:noFill/>
        </p:spPr>
        <p:txBody>
          <a:bodyPr wrap="square" rtlCol="0">
            <a:spAutoFit/>
          </a:bodyPr>
          <a:lstStyle/>
          <a:p>
            <a:r>
              <a:rPr lang="de-DE" sz="2800" dirty="0"/>
              <a:t>Klever Wochenblatt </a:t>
            </a:r>
            <a:br>
              <a:rPr lang="de-DE" sz="2800" dirty="0"/>
            </a:br>
            <a:r>
              <a:rPr lang="de-DE" sz="2800" dirty="0"/>
              <a:t>4. Juli 2018</a:t>
            </a:r>
          </a:p>
        </p:txBody>
      </p:sp>
      <p:pic>
        <p:nvPicPr>
          <p:cNvPr id="8" name="Grafik 7">
            <a:extLst>
              <a:ext uri="{FF2B5EF4-FFF2-40B4-BE49-F238E27FC236}">
                <a16:creationId xmlns:a16="http://schemas.microsoft.com/office/drawing/2014/main" id="{E1B9980B-E20B-4A80-89CA-F533E0352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65" y="880526"/>
            <a:ext cx="11430000" cy="6038850"/>
          </a:xfrm>
          <a:prstGeom prst="rect">
            <a:avLst/>
          </a:prstGeom>
        </p:spPr>
      </p:pic>
      <p:sp>
        <p:nvSpPr>
          <p:cNvPr id="9" name="Textfeld 8">
            <a:extLst>
              <a:ext uri="{FF2B5EF4-FFF2-40B4-BE49-F238E27FC236}">
                <a16:creationId xmlns:a16="http://schemas.microsoft.com/office/drawing/2014/main" id="{12445D6B-A23E-43DA-828E-579D6816119F}"/>
              </a:ext>
            </a:extLst>
          </p:cNvPr>
          <p:cNvSpPr txBox="1"/>
          <p:nvPr/>
        </p:nvSpPr>
        <p:spPr>
          <a:xfrm>
            <a:off x="9722872" y="5147187"/>
            <a:ext cx="2576052" cy="584775"/>
          </a:xfrm>
          <a:prstGeom prst="rect">
            <a:avLst/>
          </a:prstGeom>
          <a:solidFill>
            <a:schemeClr val="accent4">
              <a:lumMod val="40000"/>
              <a:lumOff val="60000"/>
            </a:schemeClr>
          </a:solidFill>
        </p:spPr>
        <p:txBody>
          <a:bodyPr wrap="square" rtlCol="0">
            <a:spAutoFit/>
          </a:bodyPr>
          <a:lstStyle/>
          <a:p>
            <a:r>
              <a:rPr lang="de-DE" sz="3200" dirty="0"/>
              <a:t>11. Nov. 2019</a:t>
            </a:r>
          </a:p>
        </p:txBody>
      </p:sp>
    </p:spTree>
    <p:extLst>
      <p:ext uri="{BB962C8B-B14F-4D97-AF65-F5344CB8AC3E}">
        <p14:creationId xmlns:p14="http://schemas.microsoft.com/office/powerpoint/2010/main" val="181748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295400" y="308438"/>
            <a:ext cx="10439400" cy="782637"/>
          </a:xfrm>
        </p:spPr>
        <p:txBody>
          <a:bodyPr>
            <a:normAutofit/>
          </a:bodyPr>
          <a:lstStyle/>
          <a:p>
            <a:pPr algn="r"/>
            <a:r>
              <a:rPr lang="de-DE" sz="4800" b="1" dirty="0"/>
              <a:t>Behindertengerechter Treppenaufgang</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pic>
        <p:nvPicPr>
          <p:cNvPr id="7" name="Grafik 6">
            <a:extLst>
              <a:ext uri="{FF2B5EF4-FFF2-40B4-BE49-F238E27FC236}">
                <a16:creationId xmlns:a16="http://schemas.microsoft.com/office/drawing/2014/main" id="{F6A5485B-9E41-47D9-828E-4342DC305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49" y="1169263"/>
            <a:ext cx="6025963" cy="4519473"/>
          </a:xfrm>
          <a:prstGeom prst="rect">
            <a:avLst/>
          </a:prstGeom>
        </p:spPr>
      </p:pic>
      <p:pic>
        <p:nvPicPr>
          <p:cNvPr id="9" name="Grafik 8">
            <a:extLst>
              <a:ext uri="{FF2B5EF4-FFF2-40B4-BE49-F238E27FC236}">
                <a16:creationId xmlns:a16="http://schemas.microsoft.com/office/drawing/2014/main" id="{53D49747-0962-4CDB-A7C2-1D4D66235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9263"/>
            <a:ext cx="9883868" cy="5564618"/>
          </a:xfrm>
          <a:prstGeom prst="rect">
            <a:avLst/>
          </a:prstGeom>
        </p:spPr>
      </p:pic>
      <p:sp>
        <p:nvSpPr>
          <p:cNvPr id="10" name="Textfeld 9">
            <a:extLst>
              <a:ext uri="{FF2B5EF4-FFF2-40B4-BE49-F238E27FC236}">
                <a16:creationId xmlns:a16="http://schemas.microsoft.com/office/drawing/2014/main" id="{E92D7BF8-0798-494E-AB11-EC6154E11AB0}"/>
              </a:ext>
            </a:extLst>
          </p:cNvPr>
          <p:cNvSpPr txBox="1"/>
          <p:nvPr/>
        </p:nvSpPr>
        <p:spPr>
          <a:xfrm>
            <a:off x="10093417" y="1828800"/>
            <a:ext cx="1889033" cy="1754326"/>
          </a:xfrm>
          <a:prstGeom prst="rect">
            <a:avLst/>
          </a:prstGeom>
          <a:noFill/>
        </p:spPr>
        <p:txBody>
          <a:bodyPr wrap="square" rtlCol="0">
            <a:spAutoFit/>
          </a:bodyPr>
          <a:lstStyle/>
          <a:p>
            <a:r>
              <a:rPr lang="de-DE" sz="3600" dirty="0"/>
              <a:t>Kosten </a:t>
            </a:r>
            <a:br>
              <a:rPr lang="de-DE" sz="3600" dirty="0"/>
            </a:br>
            <a:r>
              <a:rPr lang="de-DE" sz="3600" dirty="0"/>
              <a:t>Material </a:t>
            </a:r>
            <a:br>
              <a:rPr lang="de-DE" sz="3600" dirty="0"/>
            </a:br>
            <a:r>
              <a:rPr lang="de-DE" sz="3600" dirty="0"/>
              <a:t>290 Euro</a:t>
            </a:r>
          </a:p>
        </p:txBody>
      </p:sp>
    </p:spTree>
    <p:extLst>
      <p:ext uri="{BB962C8B-B14F-4D97-AF65-F5344CB8AC3E}">
        <p14:creationId xmlns:p14="http://schemas.microsoft.com/office/powerpoint/2010/main" val="39557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3000" fill="hold"/>
                                        <p:tgtEl>
                                          <p:spTgt spid="9"/>
                                        </p:tgtEl>
                                        <p:attrNameLst>
                                          <p:attrName>ppt_x</p:attrName>
                                        </p:attrNameLst>
                                      </p:cBhvr>
                                      <p:tavLst>
                                        <p:tav tm="0">
                                          <p:val>
                                            <p:strVal val="#ppt_x"/>
                                          </p:val>
                                        </p:tav>
                                        <p:tav tm="100000">
                                          <p:val>
                                            <p:strVal val="#ppt_x"/>
                                          </p:val>
                                        </p:tav>
                                      </p:tavLst>
                                    </p:anim>
                                    <p:anim calcmode="lin" valueType="num">
                                      <p:cBhvr additive="base">
                                        <p:cTn id="14"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407932A-C717-4924-91A8-11587DEF6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9" y="738740"/>
            <a:ext cx="10801349" cy="6081160"/>
          </a:xfrm>
          <a:prstGeom prst="rect">
            <a:avLst/>
          </a:prstGeom>
        </p:spPr>
      </p:pic>
      <p:pic>
        <p:nvPicPr>
          <p:cNvPr id="13" name="Grafik 12">
            <a:extLst>
              <a:ext uri="{FF2B5EF4-FFF2-40B4-BE49-F238E27FC236}">
                <a16:creationId xmlns:a16="http://schemas.microsoft.com/office/drawing/2014/main" id="{12CE0B46-FBF1-4C90-8607-8E146C11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20" y="781533"/>
            <a:ext cx="8314582" cy="4761655"/>
          </a:xfrm>
          <a:prstGeom prst="rect">
            <a:avLst/>
          </a:prstGeom>
        </p:spPr>
      </p:pic>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3111908" y="38100"/>
            <a:ext cx="5123221" cy="782637"/>
          </a:xfrm>
        </p:spPr>
        <p:txBody>
          <a:bodyPr>
            <a:normAutofit/>
          </a:bodyPr>
          <a:lstStyle/>
          <a:p>
            <a:pPr algn="r"/>
            <a:r>
              <a:rPr lang="de-DE" sz="4800" b="1" dirty="0"/>
              <a:t>REZ: Fotovorhang</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sp>
        <p:nvSpPr>
          <p:cNvPr id="12" name="Textfeld 11">
            <a:extLst>
              <a:ext uri="{FF2B5EF4-FFF2-40B4-BE49-F238E27FC236}">
                <a16:creationId xmlns:a16="http://schemas.microsoft.com/office/drawing/2014/main" id="{759FE392-51B7-42EC-9C9A-9BA0163A4594}"/>
              </a:ext>
            </a:extLst>
          </p:cNvPr>
          <p:cNvSpPr txBox="1"/>
          <p:nvPr/>
        </p:nvSpPr>
        <p:spPr>
          <a:xfrm>
            <a:off x="209549" y="5192944"/>
            <a:ext cx="10591800" cy="4819650"/>
          </a:xfrm>
          <a:prstGeom prst="rect">
            <a:avLst/>
          </a:prstGeom>
          <a:noFill/>
        </p:spPr>
        <p:txBody>
          <a:bodyPr wrap="square" rtlCol="0">
            <a:spAutoFit/>
          </a:bodyPr>
          <a:lstStyle/>
          <a:p>
            <a:endParaRPr lang="de-DE" dirty="0"/>
          </a:p>
        </p:txBody>
      </p:sp>
      <p:sp>
        <p:nvSpPr>
          <p:cNvPr id="6" name="Textfeld 5">
            <a:extLst>
              <a:ext uri="{FF2B5EF4-FFF2-40B4-BE49-F238E27FC236}">
                <a16:creationId xmlns:a16="http://schemas.microsoft.com/office/drawing/2014/main" id="{46921754-3EFC-46DA-9D9A-FD36A99D6539}"/>
              </a:ext>
            </a:extLst>
          </p:cNvPr>
          <p:cNvSpPr txBox="1"/>
          <p:nvPr/>
        </p:nvSpPr>
        <p:spPr>
          <a:xfrm>
            <a:off x="8657102" y="677949"/>
            <a:ext cx="3534898" cy="4524315"/>
          </a:xfrm>
          <a:prstGeom prst="rect">
            <a:avLst/>
          </a:prstGeom>
          <a:solidFill>
            <a:schemeClr val="accent4">
              <a:lumMod val="40000"/>
              <a:lumOff val="60000"/>
            </a:schemeClr>
          </a:solidFill>
        </p:spPr>
        <p:txBody>
          <a:bodyPr wrap="square" rtlCol="0">
            <a:spAutoFit/>
          </a:bodyPr>
          <a:lstStyle/>
          <a:p>
            <a:r>
              <a:rPr lang="de-DE" sz="4800" dirty="0"/>
              <a:t>Danke an alle</a:t>
            </a:r>
          </a:p>
          <a:p>
            <a:r>
              <a:rPr lang="de-DE" sz="4800" dirty="0"/>
              <a:t>Helfer</a:t>
            </a:r>
          </a:p>
          <a:p>
            <a:r>
              <a:rPr lang="de-DE" sz="4800" dirty="0"/>
              <a:t>Unterstützer</a:t>
            </a:r>
          </a:p>
          <a:p>
            <a:r>
              <a:rPr lang="de-DE" sz="4800" dirty="0"/>
              <a:t>Sponsoren</a:t>
            </a:r>
          </a:p>
          <a:p>
            <a:r>
              <a:rPr lang="de-DE" sz="4800" dirty="0"/>
              <a:t>Förderer……..</a:t>
            </a:r>
          </a:p>
          <a:p>
            <a:endParaRPr lang="de-DE" sz="4800" dirty="0"/>
          </a:p>
        </p:txBody>
      </p:sp>
      <p:sp>
        <p:nvSpPr>
          <p:cNvPr id="7" name="Textfeld 6">
            <a:extLst>
              <a:ext uri="{FF2B5EF4-FFF2-40B4-BE49-F238E27FC236}">
                <a16:creationId xmlns:a16="http://schemas.microsoft.com/office/drawing/2014/main" id="{0D9777D1-ED82-4A98-93AA-C36A5878A387}"/>
              </a:ext>
            </a:extLst>
          </p:cNvPr>
          <p:cNvSpPr txBox="1"/>
          <p:nvPr/>
        </p:nvSpPr>
        <p:spPr>
          <a:xfrm>
            <a:off x="126663" y="5646772"/>
            <a:ext cx="7368920" cy="1107996"/>
          </a:xfrm>
          <a:prstGeom prst="rect">
            <a:avLst/>
          </a:prstGeom>
          <a:solidFill>
            <a:schemeClr val="accent4">
              <a:lumMod val="40000"/>
              <a:lumOff val="60000"/>
            </a:schemeClr>
          </a:solidFill>
        </p:spPr>
        <p:txBody>
          <a:bodyPr wrap="square" rtlCol="0">
            <a:spAutoFit/>
          </a:bodyPr>
          <a:lstStyle/>
          <a:p>
            <a:r>
              <a:rPr lang="de-DE" sz="6600" b="1" dirty="0"/>
              <a:t>Es hat sich gelohnt!</a:t>
            </a:r>
          </a:p>
        </p:txBody>
      </p:sp>
      <p:sp>
        <p:nvSpPr>
          <p:cNvPr id="8" name="Textfeld 7">
            <a:extLst>
              <a:ext uri="{FF2B5EF4-FFF2-40B4-BE49-F238E27FC236}">
                <a16:creationId xmlns:a16="http://schemas.microsoft.com/office/drawing/2014/main" id="{7009FD77-E60F-4995-9EFC-C32F21E8F5FD}"/>
              </a:ext>
            </a:extLst>
          </p:cNvPr>
          <p:cNvSpPr txBox="1"/>
          <p:nvPr/>
        </p:nvSpPr>
        <p:spPr>
          <a:xfrm>
            <a:off x="7487672" y="5045666"/>
            <a:ext cx="4595350" cy="1785104"/>
          </a:xfrm>
          <a:prstGeom prst="rect">
            <a:avLst/>
          </a:prstGeom>
          <a:pattFill prst="dkVert">
            <a:fgClr>
              <a:schemeClr val="accent4">
                <a:lumMod val="40000"/>
                <a:lumOff val="60000"/>
              </a:schemeClr>
            </a:fgClr>
            <a:bgClr>
              <a:schemeClr val="bg1"/>
            </a:bgClr>
          </a:pattFill>
        </p:spPr>
        <p:txBody>
          <a:bodyPr wrap="square" rtlCol="0">
            <a:spAutoFit/>
          </a:bodyPr>
          <a:lstStyle/>
          <a:p>
            <a:r>
              <a:rPr lang="de-DE" sz="11000" b="1" dirty="0">
                <a:effectLst>
                  <a:glow rad="114300">
                    <a:srgbClr val="FF0000">
                      <a:alpha val="40000"/>
                    </a:srgbClr>
                  </a:glow>
                </a:effectLst>
              </a:rPr>
              <a:t>Danke</a:t>
            </a:r>
            <a:r>
              <a:rPr lang="de-DE" sz="11000" b="1" dirty="0"/>
              <a:t>!</a:t>
            </a:r>
          </a:p>
        </p:txBody>
      </p:sp>
      <p:sp>
        <p:nvSpPr>
          <p:cNvPr id="9" name="Textfeld 8">
            <a:extLst>
              <a:ext uri="{FF2B5EF4-FFF2-40B4-BE49-F238E27FC236}">
                <a16:creationId xmlns:a16="http://schemas.microsoft.com/office/drawing/2014/main" id="{DF2C4162-E51F-4CB2-9956-C4CD07EC79E1}"/>
              </a:ext>
            </a:extLst>
          </p:cNvPr>
          <p:cNvSpPr txBox="1"/>
          <p:nvPr/>
        </p:nvSpPr>
        <p:spPr>
          <a:xfrm>
            <a:off x="6586976" y="831607"/>
            <a:ext cx="1939288" cy="523220"/>
          </a:xfrm>
          <a:prstGeom prst="rect">
            <a:avLst/>
          </a:prstGeom>
          <a:solidFill>
            <a:schemeClr val="accent4">
              <a:lumMod val="40000"/>
              <a:lumOff val="60000"/>
            </a:schemeClr>
          </a:solidFill>
        </p:spPr>
        <p:txBody>
          <a:bodyPr wrap="square" rtlCol="0">
            <a:spAutoFit/>
          </a:bodyPr>
          <a:lstStyle/>
          <a:p>
            <a:r>
              <a:rPr lang="de-DE" sz="2800" dirty="0"/>
              <a:t>660 Euro</a:t>
            </a:r>
          </a:p>
        </p:txBody>
      </p:sp>
    </p:spTree>
    <p:extLst>
      <p:ext uri="{BB962C8B-B14F-4D97-AF65-F5344CB8AC3E}">
        <p14:creationId xmlns:p14="http://schemas.microsoft.com/office/powerpoint/2010/main" val="213581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3000" fill="hold"/>
                                        <p:tgtEl>
                                          <p:spTgt spid="13"/>
                                        </p:tgtEl>
                                        <p:attrNameLst>
                                          <p:attrName>ppt_x</p:attrName>
                                        </p:attrNameLst>
                                      </p:cBhvr>
                                      <p:tavLst>
                                        <p:tav tm="0">
                                          <p:val>
                                            <p:strVal val="#ppt_x"/>
                                          </p:val>
                                        </p:tav>
                                        <p:tav tm="100000">
                                          <p:val>
                                            <p:strVal val="#ppt_x"/>
                                          </p:val>
                                        </p:tav>
                                      </p:tavLst>
                                    </p:anim>
                                    <p:anim calcmode="lin" valueType="num">
                                      <p:cBhvr additive="base">
                                        <p:cTn id="18"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wd">
                                    <p:tmAbs val="1000"/>
                                  </p:iterate>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3000" fill="hold"/>
                                        <p:tgtEl>
                                          <p:spTgt spid="7"/>
                                        </p:tgtEl>
                                        <p:attrNameLst>
                                          <p:attrName>ppt_x</p:attrName>
                                        </p:attrNameLst>
                                      </p:cBhvr>
                                      <p:tavLst>
                                        <p:tav tm="0">
                                          <p:val>
                                            <p:strVal val="#ppt_x"/>
                                          </p:val>
                                        </p:tav>
                                        <p:tav tm="100000">
                                          <p:val>
                                            <p:strVal val="#ppt_x"/>
                                          </p:val>
                                        </p:tav>
                                      </p:tavLst>
                                    </p:anim>
                                    <p:anim calcmode="lin" valueType="num">
                                      <p:cBhvr additive="base">
                                        <p:cTn id="28"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1000"/>
                                  </p:iterate>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04576C2D-13A6-4C77-AD97-2C1A96CC8F3B}"/>
              </a:ext>
            </a:extLst>
          </p:cNvPr>
          <p:cNvPicPr>
            <a:picLocks noChangeAspect="1"/>
          </p:cNvPicPr>
          <p:nvPr/>
        </p:nvPicPr>
        <p:blipFill>
          <a:blip r:embed="rId2"/>
          <a:stretch>
            <a:fillRect/>
          </a:stretch>
        </p:blipFill>
        <p:spPr>
          <a:xfrm>
            <a:off x="-510792" y="168249"/>
            <a:ext cx="5109461" cy="6521502"/>
          </a:xfrm>
          <a:prstGeom prst="rect">
            <a:avLst/>
          </a:prstGeom>
        </p:spPr>
      </p:pic>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3039044" y="168249"/>
            <a:ext cx="8949756" cy="1023737"/>
          </a:xfrm>
        </p:spPr>
        <p:txBody>
          <a:bodyPr>
            <a:normAutofit fontScale="90000"/>
          </a:bodyPr>
          <a:lstStyle/>
          <a:p>
            <a:pPr algn="r"/>
            <a:r>
              <a:rPr lang="de-DE" sz="3600" b="1" dirty="0"/>
              <a:t>Versammlung der Vereine + Stadt Kalkar</a:t>
            </a:r>
            <a:br>
              <a:rPr lang="de-DE" dirty="0"/>
            </a:br>
            <a:r>
              <a:rPr lang="de-DE" sz="3600" dirty="0"/>
              <a:t>12. Sept. 2007</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a:xfrm>
            <a:off x="4402364" y="1191986"/>
            <a:ext cx="8138886" cy="1655762"/>
          </a:xfrm>
        </p:spPr>
        <p:txBody>
          <a:bodyPr>
            <a:normAutofit fontScale="92500" lnSpcReduction="10000"/>
          </a:bodyPr>
          <a:lstStyle/>
          <a:p>
            <a:r>
              <a:rPr lang="de-DE" sz="3200" b="1" u="sng" dirty="0">
                <a:highlight>
                  <a:srgbClr val="C0C0C0"/>
                </a:highlight>
              </a:rPr>
              <a:t>Beschluss:</a:t>
            </a:r>
            <a:br>
              <a:rPr lang="de-DE" sz="3200" dirty="0">
                <a:highlight>
                  <a:srgbClr val="C0C0C0"/>
                </a:highlight>
              </a:rPr>
            </a:br>
            <a:r>
              <a:rPr lang="de-DE" sz="3200" dirty="0">
                <a:highlight>
                  <a:srgbClr val="C0C0C0"/>
                </a:highlight>
              </a:rPr>
              <a:t>Bildung Arbeitsgruppe GZ aus Vereinen und Kirchenvorstand:  Erstellung </a:t>
            </a:r>
            <a:r>
              <a:rPr lang="de-DE" sz="3200" b="1" dirty="0">
                <a:solidFill>
                  <a:srgbClr val="FF0000"/>
                </a:solidFill>
                <a:highlight>
                  <a:srgbClr val="C0C0C0"/>
                </a:highlight>
              </a:rPr>
              <a:t>Konzept zur Zukunftssicherung des Gemeindezentrums</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8249"/>
            <a:ext cx="1219200" cy="1174865"/>
          </a:xfrm>
          <a:prstGeom prst="rect">
            <a:avLst/>
          </a:prstGeom>
        </p:spPr>
      </p:pic>
      <p:sp>
        <p:nvSpPr>
          <p:cNvPr id="4" name="Textfeld 3">
            <a:extLst>
              <a:ext uri="{FF2B5EF4-FFF2-40B4-BE49-F238E27FC236}">
                <a16:creationId xmlns:a16="http://schemas.microsoft.com/office/drawing/2014/main" id="{A24D4BC8-5C35-4A37-805C-9B61646EDB15}"/>
              </a:ext>
            </a:extLst>
          </p:cNvPr>
          <p:cNvSpPr txBox="1"/>
          <p:nvPr/>
        </p:nvSpPr>
        <p:spPr>
          <a:xfrm>
            <a:off x="4751614" y="2826127"/>
            <a:ext cx="7440386" cy="3539430"/>
          </a:xfrm>
          <a:prstGeom prst="rect">
            <a:avLst/>
          </a:prstGeom>
          <a:noFill/>
        </p:spPr>
        <p:txBody>
          <a:bodyPr wrap="square" rtlCol="0">
            <a:spAutoFit/>
          </a:bodyPr>
          <a:lstStyle/>
          <a:p>
            <a:r>
              <a:rPr lang="de-DE" sz="3200" dirty="0"/>
              <a:t>29. Nov. 2007: Beratung des Konzepts im Kirchenvorstand: </a:t>
            </a:r>
            <a:br>
              <a:rPr lang="de-DE" sz="3200" dirty="0"/>
            </a:br>
            <a:r>
              <a:rPr lang="de-DE" sz="3200" dirty="0"/>
              <a:t>Vereine sollen sich an den Kosten (Investitionen/Betriebskosten)  des GZ beteiligen durch:</a:t>
            </a:r>
          </a:p>
          <a:p>
            <a:r>
              <a:rPr lang="de-DE" sz="3200" dirty="0"/>
              <a:t>Städtische Zuschüsse</a:t>
            </a:r>
          </a:p>
          <a:p>
            <a:r>
              <a:rPr lang="de-DE" sz="3200" dirty="0"/>
              <a:t>Einnahmen aus Veranstaltungen</a:t>
            </a:r>
          </a:p>
        </p:txBody>
      </p:sp>
    </p:spTree>
    <p:extLst>
      <p:ext uri="{BB962C8B-B14F-4D97-AF65-F5344CB8AC3E}">
        <p14:creationId xmlns:p14="http://schemas.microsoft.com/office/powerpoint/2010/main" val="401819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524000" y="335280"/>
            <a:ext cx="10424160" cy="838200"/>
          </a:xfrm>
        </p:spPr>
        <p:txBody>
          <a:bodyPr>
            <a:normAutofit fontScale="90000"/>
          </a:bodyPr>
          <a:lstStyle/>
          <a:p>
            <a:pPr algn="r"/>
            <a:r>
              <a:rPr lang="de-DE" dirty="0"/>
              <a:t>Bürgerversammlung</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a:xfrm>
            <a:off x="6736080" y="1470660"/>
            <a:ext cx="4572000" cy="541020"/>
          </a:xfrm>
        </p:spPr>
        <p:txBody>
          <a:bodyPr/>
          <a:lstStyle/>
          <a:p>
            <a:pPr algn="r"/>
            <a:r>
              <a:rPr lang="de-DE" dirty="0"/>
              <a:t>10. März 2008</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621047" cy="1562100"/>
          </a:xfrm>
          <a:prstGeom prst="rect">
            <a:avLst/>
          </a:prstGeom>
        </p:spPr>
      </p:pic>
      <p:pic>
        <p:nvPicPr>
          <p:cNvPr id="7" name="Grafik 6">
            <a:extLst>
              <a:ext uri="{FF2B5EF4-FFF2-40B4-BE49-F238E27FC236}">
                <a16:creationId xmlns:a16="http://schemas.microsoft.com/office/drawing/2014/main" id="{547B0D88-2768-4FF4-8528-12F87A28C323}"/>
              </a:ext>
            </a:extLst>
          </p:cNvPr>
          <p:cNvPicPr>
            <a:picLocks noChangeAspect="1"/>
          </p:cNvPicPr>
          <p:nvPr/>
        </p:nvPicPr>
        <p:blipFill>
          <a:blip r:embed="rId3"/>
          <a:stretch>
            <a:fillRect/>
          </a:stretch>
        </p:blipFill>
        <p:spPr>
          <a:xfrm>
            <a:off x="1158240" y="-1"/>
            <a:ext cx="5118788" cy="6858000"/>
          </a:xfrm>
          <a:prstGeom prst="rect">
            <a:avLst/>
          </a:prstGeom>
        </p:spPr>
      </p:pic>
      <p:sp>
        <p:nvSpPr>
          <p:cNvPr id="4" name="Textfeld 3">
            <a:extLst>
              <a:ext uri="{FF2B5EF4-FFF2-40B4-BE49-F238E27FC236}">
                <a16:creationId xmlns:a16="http://schemas.microsoft.com/office/drawing/2014/main" id="{6CBA0A87-9E49-4152-B08D-C7052C364166}"/>
              </a:ext>
            </a:extLst>
          </p:cNvPr>
          <p:cNvSpPr txBox="1"/>
          <p:nvPr/>
        </p:nvSpPr>
        <p:spPr>
          <a:xfrm>
            <a:off x="6277028" y="2658905"/>
            <a:ext cx="5702300" cy="1200329"/>
          </a:xfrm>
          <a:prstGeom prst="rect">
            <a:avLst/>
          </a:prstGeom>
          <a:noFill/>
        </p:spPr>
        <p:txBody>
          <a:bodyPr wrap="square" rtlCol="0">
            <a:spAutoFit/>
          </a:bodyPr>
          <a:lstStyle/>
          <a:p>
            <a:r>
              <a:rPr lang="de-DE" sz="2400" dirty="0">
                <a:highlight>
                  <a:srgbClr val="C0C0C0"/>
                </a:highlight>
              </a:rPr>
              <a:t>Über 50 Teilnehmer!</a:t>
            </a:r>
          </a:p>
          <a:p>
            <a:r>
              <a:rPr lang="de-DE" sz="2400" dirty="0">
                <a:highlight>
                  <a:srgbClr val="C0C0C0"/>
                </a:highlight>
              </a:rPr>
              <a:t>Beschluss</a:t>
            </a:r>
            <a:r>
              <a:rPr lang="de-DE" sz="2400" b="1" dirty="0">
                <a:highlight>
                  <a:srgbClr val="C0C0C0"/>
                </a:highlight>
              </a:rPr>
              <a:t>: Vereine </a:t>
            </a:r>
            <a:r>
              <a:rPr lang="de-DE" sz="2400" dirty="0">
                <a:highlight>
                  <a:srgbClr val="C0C0C0"/>
                </a:highlight>
              </a:rPr>
              <a:t>sollen </a:t>
            </a:r>
            <a:r>
              <a:rPr lang="de-DE" sz="2400" b="1" dirty="0">
                <a:highlight>
                  <a:srgbClr val="C0C0C0"/>
                </a:highlight>
              </a:rPr>
              <a:t>Betreiberkonzept für Gemeindezentrum </a:t>
            </a:r>
            <a:r>
              <a:rPr lang="de-DE" sz="2400" dirty="0">
                <a:highlight>
                  <a:srgbClr val="C0C0C0"/>
                </a:highlight>
              </a:rPr>
              <a:t>erstellen!</a:t>
            </a:r>
          </a:p>
        </p:txBody>
      </p:sp>
      <p:sp>
        <p:nvSpPr>
          <p:cNvPr id="9" name="Textfeld 8">
            <a:extLst>
              <a:ext uri="{FF2B5EF4-FFF2-40B4-BE49-F238E27FC236}">
                <a16:creationId xmlns:a16="http://schemas.microsoft.com/office/drawing/2014/main" id="{BA1537F1-59A5-4CE6-9635-8EE025FDB310}"/>
              </a:ext>
            </a:extLst>
          </p:cNvPr>
          <p:cNvSpPr txBox="1"/>
          <p:nvPr/>
        </p:nvSpPr>
        <p:spPr>
          <a:xfrm>
            <a:off x="6357804" y="3756222"/>
            <a:ext cx="5432372" cy="3046988"/>
          </a:xfrm>
          <a:prstGeom prst="rect">
            <a:avLst/>
          </a:prstGeom>
          <a:noFill/>
        </p:spPr>
        <p:txBody>
          <a:bodyPr wrap="square" rtlCol="0">
            <a:spAutoFit/>
          </a:bodyPr>
          <a:lstStyle/>
          <a:p>
            <a:r>
              <a:rPr lang="de-DE" sz="2400" dirty="0"/>
              <a:t>9</a:t>
            </a:r>
            <a:r>
              <a:rPr lang="de-DE" sz="2400" dirty="0">
                <a:highlight>
                  <a:srgbClr val="FFFF00"/>
                </a:highlight>
              </a:rPr>
              <a:t>. April 2008: Erstmalige Versammlung aller Vereine: Zusammenschluss zur </a:t>
            </a:r>
            <a:r>
              <a:rPr lang="de-DE" sz="2400" b="1" dirty="0">
                <a:highlight>
                  <a:srgbClr val="FFFF00"/>
                </a:highlight>
              </a:rPr>
              <a:t>Vereinsrunde: </a:t>
            </a:r>
            <a:r>
              <a:rPr lang="de-DE" sz="2400" dirty="0">
                <a:highlight>
                  <a:srgbClr val="FFFF00"/>
                </a:highlight>
              </a:rPr>
              <a:t>Wahl des </a:t>
            </a:r>
            <a:r>
              <a:rPr lang="de-DE" sz="2400" b="1" dirty="0">
                <a:highlight>
                  <a:srgbClr val="FFFF00"/>
                </a:highlight>
              </a:rPr>
              <a:t>Hausvorstandes</a:t>
            </a:r>
            <a:r>
              <a:rPr lang="de-DE" sz="2400" dirty="0">
                <a:highlight>
                  <a:srgbClr val="FFFF00"/>
                </a:highlight>
              </a:rPr>
              <a:t>;</a:t>
            </a:r>
            <a:br>
              <a:rPr lang="de-DE" sz="2400" dirty="0">
                <a:highlight>
                  <a:srgbClr val="FFFF00"/>
                </a:highlight>
              </a:rPr>
            </a:br>
            <a:r>
              <a:rPr lang="de-DE" sz="2400" dirty="0">
                <a:highlight>
                  <a:srgbClr val="FFFF00"/>
                </a:highlight>
              </a:rPr>
              <a:t>Aus Gemeindezentrum wird </a:t>
            </a:r>
            <a:r>
              <a:rPr lang="de-DE" sz="2400" b="1" dirty="0">
                <a:highlight>
                  <a:srgbClr val="FFFF00"/>
                </a:highlight>
              </a:rPr>
              <a:t>Ritter-Elbert-Zentrum</a:t>
            </a:r>
          </a:p>
          <a:p>
            <a:r>
              <a:rPr lang="de-DE" sz="2400" dirty="0">
                <a:highlight>
                  <a:srgbClr val="FFFF00"/>
                </a:highlight>
              </a:rPr>
              <a:t>Vereinsrunde will sich an </a:t>
            </a:r>
            <a:r>
              <a:rPr lang="de-DE" sz="2400" b="1" dirty="0">
                <a:highlight>
                  <a:srgbClr val="FFFF00"/>
                </a:highlight>
              </a:rPr>
              <a:t>Sanierung REZ </a:t>
            </a:r>
            <a:r>
              <a:rPr lang="de-DE" sz="2400" dirty="0">
                <a:highlight>
                  <a:srgbClr val="FFFF00"/>
                </a:highlight>
              </a:rPr>
              <a:t>aktiv beteiligen</a:t>
            </a:r>
          </a:p>
          <a:p>
            <a:endParaRPr lang="de-DE" sz="2400" b="1" dirty="0">
              <a:highlight>
                <a:srgbClr val="FFFF00"/>
              </a:highlight>
            </a:endParaRPr>
          </a:p>
        </p:txBody>
      </p:sp>
      <p:sp>
        <p:nvSpPr>
          <p:cNvPr id="12" name="Textfeld 11">
            <a:extLst>
              <a:ext uri="{FF2B5EF4-FFF2-40B4-BE49-F238E27FC236}">
                <a16:creationId xmlns:a16="http://schemas.microsoft.com/office/drawing/2014/main" id="{A9E4344C-0A80-455C-9EFD-D14155233F7B}"/>
              </a:ext>
            </a:extLst>
          </p:cNvPr>
          <p:cNvSpPr txBox="1"/>
          <p:nvPr/>
        </p:nvSpPr>
        <p:spPr>
          <a:xfrm>
            <a:off x="1280160" y="1866900"/>
            <a:ext cx="4815840" cy="1938992"/>
          </a:xfrm>
          <a:prstGeom prst="rect">
            <a:avLst/>
          </a:prstGeom>
          <a:noFill/>
        </p:spPr>
        <p:txBody>
          <a:bodyPr wrap="square" rtlCol="0">
            <a:spAutoFit/>
          </a:bodyPr>
          <a:lstStyle/>
          <a:p>
            <a:r>
              <a:rPr lang="de-DE" sz="2400" dirty="0">
                <a:highlight>
                  <a:srgbClr val="00FFFF"/>
                </a:highlight>
              </a:rPr>
              <a:t>Hausvorstand erstellt eine </a:t>
            </a:r>
            <a:r>
              <a:rPr lang="de-DE" sz="2400" b="1" dirty="0">
                <a:highlight>
                  <a:srgbClr val="00FFFF"/>
                </a:highlight>
              </a:rPr>
              <a:t>Benutzungs- und Entgeltordnung </a:t>
            </a:r>
            <a:r>
              <a:rPr lang="de-DE" sz="2400" dirty="0">
                <a:highlight>
                  <a:srgbClr val="00FFFF"/>
                </a:highlight>
              </a:rPr>
              <a:t>für das REZ!</a:t>
            </a:r>
            <a:br>
              <a:rPr lang="de-DE" sz="2400" dirty="0">
                <a:highlight>
                  <a:srgbClr val="00FFFF"/>
                </a:highlight>
              </a:rPr>
            </a:br>
            <a:r>
              <a:rPr lang="de-DE" sz="2400" dirty="0">
                <a:highlight>
                  <a:srgbClr val="00FFFF"/>
                </a:highlight>
              </a:rPr>
              <a:t>Einstimmig beschlossen von der Vereinsrunde am 18. Aug. 2008</a:t>
            </a:r>
          </a:p>
        </p:txBody>
      </p:sp>
      <p:sp>
        <p:nvSpPr>
          <p:cNvPr id="8" name="Textfeld 7">
            <a:extLst>
              <a:ext uri="{FF2B5EF4-FFF2-40B4-BE49-F238E27FC236}">
                <a16:creationId xmlns:a16="http://schemas.microsoft.com/office/drawing/2014/main" id="{D918745F-1FA2-411B-ACDA-C3CB61E03436}"/>
              </a:ext>
            </a:extLst>
          </p:cNvPr>
          <p:cNvSpPr txBox="1"/>
          <p:nvPr/>
        </p:nvSpPr>
        <p:spPr>
          <a:xfrm>
            <a:off x="6954693" y="1862121"/>
            <a:ext cx="5130971" cy="738664"/>
          </a:xfrm>
          <a:prstGeom prst="rect">
            <a:avLst/>
          </a:prstGeom>
          <a:noFill/>
        </p:spPr>
        <p:txBody>
          <a:bodyPr wrap="square" rtlCol="0">
            <a:spAutoFit/>
          </a:bodyPr>
          <a:lstStyle/>
          <a:p>
            <a:pPr algn="r"/>
            <a:r>
              <a:rPr lang="de-DE" sz="2000" dirty="0">
                <a:highlight>
                  <a:srgbClr val="FFFF00"/>
                </a:highlight>
              </a:rPr>
              <a:t>Vereinbarung</a:t>
            </a:r>
            <a:r>
              <a:rPr lang="de-DE" sz="2400" dirty="0">
                <a:highlight>
                  <a:srgbClr val="FFFF00"/>
                </a:highlight>
              </a:rPr>
              <a:t> mit Kieswerk Maas-Roeloffs</a:t>
            </a:r>
            <a:br>
              <a:rPr lang="de-DE" dirty="0">
                <a:highlight>
                  <a:srgbClr val="FFFF00"/>
                </a:highlight>
              </a:rPr>
            </a:br>
            <a:r>
              <a:rPr lang="de-DE" dirty="0">
                <a:highlight>
                  <a:srgbClr val="FFFF00"/>
                </a:highlight>
              </a:rPr>
              <a:t>1. Juli 2008</a:t>
            </a:r>
          </a:p>
        </p:txBody>
      </p:sp>
      <p:pic>
        <p:nvPicPr>
          <p:cNvPr id="10" name="Grafik 9">
            <a:extLst>
              <a:ext uri="{FF2B5EF4-FFF2-40B4-BE49-F238E27FC236}">
                <a16:creationId xmlns:a16="http://schemas.microsoft.com/office/drawing/2014/main" id="{ACC7A3AC-BD5C-405B-BEE8-279ACD879ED8}"/>
              </a:ext>
            </a:extLst>
          </p:cNvPr>
          <p:cNvPicPr>
            <a:picLocks noChangeAspect="1"/>
          </p:cNvPicPr>
          <p:nvPr/>
        </p:nvPicPr>
        <p:blipFill>
          <a:blip r:embed="rId4"/>
          <a:stretch>
            <a:fillRect/>
          </a:stretch>
        </p:blipFill>
        <p:spPr>
          <a:xfrm>
            <a:off x="212672" y="76199"/>
            <a:ext cx="6848357" cy="6781800"/>
          </a:xfrm>
          <a:prstGeom prst="rect">
            <a:avLst/>
          </a:prstGeom>
        </p:spPr>
      </p:pic>
      <p:pic>
        <p:nvPicPr>
          <p:cNvPr id="6" name="Grafik 5">
            <a:extLst>
              <a:ext uri="{FF2B5EF4-FFF2-40B4-BE49-F238E27FC236}">
                <a16:creationId xmlns:a16="http://schemas.microsoft.com/office/drawing/2014/main" id="{4CCA7DC7-CE35-447F-8089-3FA60D76E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9450" y="2674145"/>
            <a:ext cx="5715000" cy="3530600"/>
          </a:xfrm>
          <a:prstGeom prst="rect">
            <a:avLst/>
          </a:prstGeom>
        </p:spPr>
      </p:pic>
    </p:spTree>
    <p:extLst>
      <p:ext uri="{BB962C8B-B14F-4D97-AF65-F5344CB8AC3E}">
        <p14:creationId xmlns:p14="http://schemas.microsoft.com/office/powerpoint/2010/main" val="18414535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3000" fill="hold"/>
                                        <p:tgtEl>
                                          <p:spTgt spid="10"/>
                                        </p:tgtEl>
                                        <p:attrNameLst>
                                          <p:attrName>ppt_x</p:attrName>
                                        </p:attrNameLst>
                                      </p:cBhvr>
                                      <p:tavLst>
                                        <p:tav tm="0">
                                          <p:val>
                                            <p:strVal val="#ppt_x"/>
                                          </p:val>
                                        </p:tav>
                                        <p:tav tm="100000">
                                          <p:val>
                                            <p:strVal val="#ppt_x"/>
                                          </p:val>
                                        </p:tav>
                                      </p:tavLst>
                                    </p:anim>
                                    <p:anim calcmode="lin" valueType="num">
                                      <p:cBhvr additive="base">
                                        <p:cTn id="46"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9" grpId="0"/>
      <p:bldP spid="1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524000" y="335280"/>
            <a:ext cx="10424160" cy="838200"/>
          </a:xfrm>
        </p:spPr>
        <p:txBody>
          <a:bodyPr>
            <a:normAutofit fontScale="90000"/>
          </a:bodyPr>
          <a:lstStyle/>
          <a:p>
            <a:pPr algn="r"/>
            <a:r>
              <a:rPr lang="de-DE" dirty="0"/>
              <a:t>Sanierung REZ 2008</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621047" cy="1562100"/>
          </a:xfrm>
          <a:prstGeom prst="rect">
            <a:avLst/>
          </a:prstGeom>
        </p:spPr>
      </p:pic>
      <p:pic>
        <p:nvPicPr>
          <p:cNvPr id="9" name="Grafik 8">
            <a:extLst>
              <a:ext uri="{FF2B5EF4-FFF2-40B4-BE49-F238E27FC236}">
                <a16:creationId xmlns:a16="http://schemas.microsoft.com/office/drawing/2014/main" id="{D7C36AD8-3D91-4A6C-ADD2-7399215FB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846" y="461010"/>
            <a:ext cx="4452154" cy="2819400"/>
          </a:xfrm>
          <a:prstGeom prst="rect">
            <a:avLst/>
          </a:prstGeom>
        </p:spPr>
      </p:pic>
      <p:pic>
        <p:nvPicPr>
          <p:cNvPr id="16" name="Grafik 15">
            <a:extLst>
              <a:ext uri="{FF2B5EF4-FFF2-40B4-BE49-F238E27FC236}">
                <a16:creationId xmlns:a16="http://schemas.microsoft.com/office/drawing/2014/main" id="{BAA4E9F6-3F01-48E0-8546-B7F6620C8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080" y="2577768"/>
            <a:ext cx="4999548" cy="2209800"/>
          </a:xfrm>
          <a:prstGeom prst="rect">
            <a:avLst/>
          </a:prstGeom>
        </p:spPr>
      </p:pic>
      <p:pic>
        <p:nvPicPr>
          <p:cNvPr id="30" name="Grafik 29">
            <a:extLst>
              <a:ext uri="{FF2B5EF4-FFF2-40B4-BE49-F238E27FC236}">
                <a16:creationId xmlns:a16="http://schemas.microsoft.com/office/drawing/2014/main" id="{57D59703-63E5-422A-AE4A-9B1C32134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41" y="2398395"/>
            <a:ext cx="6070600" cy="4552950"/>
          </a:xfrm>
          <a:prstGeom prst="rect">
            <a:avLst/>
          </a:prstGeom>
        </p:spPr>
      </p:pic>
    </p:spTree>
    <p:extLst>
      <p:ext uri="{BB962C8B-B14F-4D97-AF65-F5344CB8AC3E}">
        <p14:creationId xmlns:p14="http://schemas.microsoft.com/office/powerpoint/2010/main" val="58139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fill="hold"/>
                                        <p:tgtEl>
                                          <p:spTgt spid="16"/>
                                        </p:tgtEl>
                                        <p:attrNameLst>
                                          <p:attrName>ppt_x</p:attrName>
                                        </p:attrNameLst>
                                      </p:cBhvr>
                                      <p:tavLst>
                                        <p:tav tm="0">
                                          <p:val>
                                            <p:strVal val="1+#ppt_w/2"/>
                                          </p:val>
                                        </p:tav>
                                        <p:tav tm="100000">
                                          <p:val>
                                            <p:strVal val="#ppt_x"/>
                                          </p:val>
                                        </p:tav>
                                      </p:tavLst>
                                    </p:anim>
                                    <p:anim calcmode="lin" valueType="num">
                                      <p:cBhvr additive="base">
                                        <p:cTn id="14"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1524000" y="335280"/>
            <a:ext cx="10424160" cy="838200"/>
          </a:xfrm>
        </p:spPr>
        <p:txBody>
          <a:bodyPr>
            <a:normAutofit fontScale="90000"/>
          </a:bodyPr>
          <a:lstStyle/>
          <a:p>
            <a:pPr algn="r"/>
            <a:r>
              <a:rPr lang="de-DE" dirty="0"/>
              <a:t>Sanierung REZ 2008</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621047" cy="1562100"/>
          </a:xfrm>
          <a:prstGeom prst="rect">
            <a:avLst/>
          </a:prstGeom>
        </p:spPr>
      </p:pic>
      <p:sp>
        <p:nvSpPr>
          <p:cNvPr id="17" name="Textfeld 16">
            <a:extLst>
              <a:ext uri="{FF2B5EF4-FFF2-40B4-BE49-F238E27FC236}">
                <a16:creationId xmlns:a16="http://schemas.microsoft.com/office/drawing/2014/main" id="{75276C3B-C212-45F9-B974-D084650366E2}"/>
              </a:ext>
            </a:extLst>
          </p:cNvPr>
          <p:cNvSpPr txBox="1"/>
          <p:nvPr/>
        </p:nvSpPr>
        <p:spPr>
          <a:xfrm>
            <a:off x="1641894" y="1342151"/>
            <a:ext cx="4549356" cy="584775"/>
          </a:xfrm>
          <a:prstGeom prst="rect">
            <a:avLst/>
          </a:prstGeom>
          <a:noFill/>
        </p:spPr>
        <p:txBody>
          <a:bodyPr wrap="square" rtlCol="0">
            <a:spAutoFit/>
          </a:bodyPr>
          <a:lstStyle/>
          <a:p>
            <a:pPr>
              <a:spcBef>
                <a:spcPts val="1200"/>
              </a:spcBef>
            </a:pPr>
            <a:r>
              <a:rPr lang="de-DE" sz="3200" dirty="0"/>
              <a:t>Neue Dacheindeckung</a:t>
            </a:r>
          </a:p>
        </p:txBody>
      </p:sp>
      <p:sp>
        <p:nvSpPr>
          <p:cNvPr id="18" name="Textfeld 17">
            <a:extLst>
              <a:ext uri="{FF2B5EF4-FFF2-40B4-BE49-F238E27FC236}">
                <a16:creationId xmlns:a16="http://schemas.microsoft.com/office/drawing/2014/main" id="{1DC71777-4C53-4507-8B6B-14828A1E05CA}"/>
              </a:ext>
            </a:extLst>
          </p:cNvPr>
          <p:cNvSpPr txBox="1"/>
          <p:nvPr/>
        </p:nvSpPr>
        <p:spPr>
          <a:xfrm>
            <a:off x="1738258" y="2026573"/>
            <a:ext cx="3352800" cy="584775"/>
          </a:xfrm>
          <a:prstGeom prst="rect">
            <a:avLst/>
          </a:prstGeom>
          <a:noFill/>
        </p:spPr>
        <p:txBody>
          <a:bodyPr wrap="square" rtlCol="0">
            <a:spAutoFit/>
          </a:bodyPr>
          <a:lstStyle/>
          <a:p>
            <a:r>
              <a:rPr lang="de-DE" sz="3200" dirty="0"/>
              <a:t>Neue</a:t>
            </a:r>
            <a:r>
              <a:rPr lang="de-DE" dirty="0"/>
              <a:t> </a:t>
            </a:r>
            <a:r>
              <a:rPr lang="de-DE" sz="3200" dirty="0"/>
              <a:t>Heizung</a:t>
            </a:r>
          </a:p>
        </p:txBody>
      </p:sp>
      <p:sp>
        <p:nvSpPr>
          <p:cNvPr id="19" name="Textfeld 18">
            <a:extLst>
              <a:ext uri="{FF2B5EF4-FFF2-40B4-BE49-F238E27FC236}">
                <a16:creationId xmlns:a16="http://schemas.microsoft.com/office/drawing/2014/main" id="{BF37FCA2-9929-4624-978C-86F100FBB6A1}"/>
              </a:ext>
            </a:extLst>
          </p:cNvPr>
          <p:cNvSpPr txBox="1"/>
          <p:nvPr/>
        </p:nvSpPr>
        <p:spPr>
          <a:xfrm>
            <a:off x="1621047" y="2611348"/>
            <a:ext cx="4322553" cy="584775"/>
          </a:xfrm>
          <a:prstGeom prst="rect">
            <a:avLst/>
          </a:prstGeom>
          <a:noFill/>
        </p:spPr>
        <p:txBody>
          <a:bodyPr wrap="square" rtlCol="0">
            <a:spAutoFit/>
          </a:bodyPr>
          <a:lstStyle/>
          <a:p>
            <a:pPr>
              <a:spcBef>
                <a:spcPts val="600"/>
              </a:spcBef>
            </a:pPr>
            <a:r>
              <a:rPr lang="de-DE" sz="3200" dirty="0"/>
              <a:t>Neue Fenster</a:t>
            </a:r>
          </a:p>
        </p:txBody>
      </p:sp>
      <p:sp>
        <p:nvSpPr>
          <p:cNvPr id="22" name="Textfeld 21">
            <a:extLst>
              <a:ext uri="{FF2B5EF4-FFF2-40B4-BE49-F238E27FC236}">
                <a16:creationId xmlns:a16="http://schemas.microsoft.com/office/drawing/2014/main" id="{7CE60332-6786-4A71-B67D-9770C8FE0692}"/>
              </a:ext>
            </a:extLst>
          </p:cNvPr>
          <p:cNvSpPr txBox="1"/>
          <p:nvPr/>
        </p:nvSpPr>
        <p:spPr>
          <a:xfrm>
            <a:off x="5473910" y="2305376"/>
            <a:ext cx="6134100" cy="1569660"/>
          </a:xfrm>
          <a:prstGeom prst="rect">
            <a:avLst/>
          </a:prstGeom>
          <a:noFill/>
        </p:spPr>
        <p:txBody>
          <a:bodyPr wrap="square">
            <a:spAutoFit/>
          </a:bodyPr>
          <a:lstStyle/>
          <a:p>
            <a:r>
              <a:rPr lang="de-DE" sz="3200" dirty="0"/>
              <a:t>Finanzierung:</a:t>
            </a:r>
            <a:br>
              <a:rPr lang="de-DE" sz="3200" dirty="0"/>
            </a:br>
            <a:r>
              <a:rPr lang="de-DE" sz="3200" dirty="0"/>
              <a:t>Zuschuss Stadt 25.000 Euro</a:t>
            </a:r>
          </a:p>
          <a:p>
            <a:r>
              <a:rPr lang="de-DE" sz="3200" dirty="0"/>
              <a:t>Bistum Münster 35.000 Euro </a:t>
            </a:r>
          </a:p>
        </p:txBody>
      </p:sp>
    </p:spTree>
    <p:extLst>
      <p:ext uri="{BB962C8B-B14F-4D97-AF65-F5344CB8AC3E}">
        <p14:creationId xmlns:p14="http://schemas.microsoft.com/office/powerpoint/2010/main" val="326464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2743200" y="205740"/>
            <a:ext cx="7547610" cy="838200"/>
          </a:xfrm>
        </p:spPr>
        <p:txBody>
          <a:bodyPr>
            <a:normAutofit fontScale="90000"/>
          </a:bodyPr>
          <a:lstStyle/>
          <a:p>
            <a:pPr algn="l"/>
            <a:r>
              <a:rPr lang="de-DE" dirty="0"/>
              <a:t>Sanierung REZ 2008</a:t>
            </a:r>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621047" cy="1562100"/>
          </a:xfrm>
          <a:prstGeom prst="rect">
            <a:avLst/>
          </a:prstGeom>
        </p:spPr>
      </p:pic>
      <p:pic>
        <p:nvPicPr>
          <p:cNvPr id="24" name="Grafik 23">
            <a:extLst>
              <a:ext uri="{FF2B5EF4-FFF2-40B4-BE49-F238E27FC236}">
                <a16:creationId xmlns:a16="http://schemas.microsoft.com/office/drawing/2014/main" id="{F41E131D-D7C0-45B8-A91C-9DDDD0548BBB}"/>
              </a:ext>
            </a:extLst>
          </p:cNvPr>
          <p:cNvPicPr>
            <a:picLocks noChangeAspect="1"/>
          </p:cNvPicPr>
          <p:nvPr/>
        </p:nvPicPr>
        <p:blipFill>
          <a:blip r:embed="rId3"/>
          <a:stretch>
            <a:fillRect/>
          </a:stretch>
        </p:blipFill>
        <p:spPr>
          <a:xfrm>
            <a:off x="654205" y="0"/>
            <a:ext cx="10570953" cy="6781800"/>
          </a:xfrm>
          <a:prstGeom prst="rect">
            <a:avLst/>
          </a:prstGeom>
        </p:spPr>
      </p:pic>
      <p:pic>
        <p:nvPicPr>
          <p:cNvPr id="26" name="Grafik 25">
            <a:extLst>
              <a:ext uri="{FF2B5EF4-FFF2-40B4-BE49-F238E27FC236}">
                <a16:creationId xmlns:a16="http://schemas.microsoft.com/office/drawing/2014/main" id="{8D3FFC91-E40A-4571-8543-D70CE1C53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51" y="1680286"/>
            <a:ext cx="7845162" cy="4981537"/>
          </a:xfrm>
          <a:prstGeom prst="rect">
            <a:avLst/>
          </a:prstGeom>
        </p:spPr>
      </p:pic>
      <p:pic>
        <p:nvPicPr>
          <p:cNvPr id="28" name="Grafik 27">
            <a:extLst>
              <a:ext uri="{FF2B5EF4-FFF2-40B4-BE49-F238E27FC236}">
                <a16:creationId xmlns:a16="http://schemas.microsoft.com/office/drawing/2014/main" id="{593D6027-2BC8-4DA2-B713-5398CAEC4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932" y="1269167"/>
            <a:ext cx="7134226" cy="5350670"/>
          </a:xfrm>
          <a:prstGeom prst="rect">
            <a:avLst/>
          </a:prstGeom>
        </p:spPr>
      </p:pic>
    </p:spTree>
    <p:extLst>
      <p:ext uri="{BB962C8B-B14F-4D97-AF65-F5344CB8AC3E}">
        <p14:creationId xmlns:p14="http://schemas.microsoft.com/office/powerpoint/2010/main" val="3910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0" fill="hold"/>
                                        <p:tgtEl>
                                          <p:spTgt spid="26"/>
                                        </p:tgtEl>
                                        <p:attrNameLst>
                                          <p:attrName>ppt_x</p:attrName>
                                        </p:attrNameLst>
                                      </p:cBhvr>
                                      <p:tavLst>
                                        <p:tav tm="0">
                                          <p:val>
                                            <p:strVal val="#ppt_x"/>
                                          </p:val>
                                        </p:tav>
                                        <p:tav tm="100000">
                                          <p:val>
                                            <p:strVal val="#ppt_x"/>
                                          </p:val>
                                        </p:tav>
                                      </p:tavLst>
                                    </p:anim>
                                    <p:anim calcmode="lin" valueType="num">
                                      <p:cBhvr additive="base">
                                        <p:cTn id="15" dur="5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000" fill="hold"/>
                                        <p:tgtEl>
                                          <p:spTgt spid="28"/>
                                        </p:tgtEl>
                                        <p:attrNameLst>
                                          <p:attrName>ppt_x</p:attrName>
                                        </p:attrNameLst>
                                      </p:cBhvr>
                                      <p:tavLst>
                                        <p:tav tm="0">
                                          <p:val>
                                            <p:strVal val="1+#ppt_w/2"/>
                                          </p:val>
                                        </p:tav>
                                        <p:tav tm="100000">
                                          <p:val>
                                            <p:strVal val="#ppt_x"/>
                                          </p:val>
                                        </p:tav>
                                      </p:tavLst>
                                    </p:anim>
                                    <p:anim calcmode="lin" valueType="num">
                                      <p:cBhvr additive="base">
                                        <p:cTn id="21"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7670800" y="182563"/>
            <a:ext cx="4402346" cy="782637"/>
          </a:xfrm>
        </p:spPr>
        <p:txBody>
          <a:bodyPr>
            <a:normAutofit fontScale="90000"/>
          </a:bodyPr>
          <a:lstStyle/>
          <a:p>
            <a:pPr algn="r"/>
            <a:r>
              <a:rPr lang="de-DE" dirty="0"/>
              <a:t>Ritterfest 2009</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p:txBody>
          <a:bodyPr/>
          <a:lstStyle/>
          <a:p>
            <a:endParaRPr lang="de-DE" dirty="0"/>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621047" cy="1562100"/>
          </a:xfrm>
          <a:prstGeom prst="rect">
            <a:avLst/>
          </a:prstGeom>
        </p:spPr>
      </p:pic>
      <p:pic>
        <p:nvPicPr>
          <p:cNvPr id="10" name="Grafik 9">
            <a:extLst>
              <a:ext uri="{FF2B5EF4-FFF2-40B4-BE49-F238E27FC236}">
                <a16:creationId xmlns:a16="http://schemas.microsoft.com/office/drawing/2014/main" id="{C2FB782A-7138-4468-B0F7-DB7368907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391" y="182563"/>
            <a:ext cx="4821111" cy="6819900"/>
          </a:xfrm>
          <a:prstGeom prst="rect">
            <a:avLst/>
          </a:prstGeom>
        </p:spPr>
      </p:pic>
      <p:pic>
        <p:nvPicPr>
          <p:cNvPr id="12" name="Grafik 11">
            <a:extLst>
              <a:ext uri="{FF2B5EF4-FFF2-40B4-BE49-F238E27FC236}">
                <a16:creationId xmlns:a16="http://schemas.microsoft.com/office/drawing/2014/main" id="{3587227A-9359-4FBE-9CC6-24F9A9B58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038" y="1270132"/>
            <a:ext cx="5468108" cy="5105268"/>
          </a:xfrm>
          <a:prstGeom prst="rect">
            <a:avLst/>
          </a:prstGeom>
        </p:spPr>
      </p:pic>
    </p:spTree>
    <p:extLst>
      <p:ext uri="{BB962C8B-B14F-4D97-AF65-F5344CB8AC3E}">
        <p14:creationId xmlns:p14="http://schemas.microsoft.com/office/powerpoint/2010/main" val="148994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7670800" y="182563"/>
            <a:ext cx="4402346" cy="782637"/>
          </a:xfrm>
        </p:spPr>
        <p:txBody>
          <a:bodyPr>
            <a:normAutofit fontScale="90000"/>
          </a:bodyPr>
          <a:lstStyle/>
          <a:p>
            <a:pPr algn="r"/>
            <a:r>
              <a:rPr lang="de-DE" dirty="0"/>
              <a:t>Ritterfest 2009</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p:txBody>
          <a:bodyPr/>
          <a:lstStyle/>
          <a:p>
            <a:endParaRPr lang="de-DE" dirty="0"/>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pic>
        <p:nvPicPr>
          <p:cNvPr id="8" name="Grafik 7">
            <a:extLst>
              <a:ext uri="{FF2B5EF4-FFF2-40B4-BE49-F238E27FC236}">
                <a16:creationId xmlns:a16="http://schemas.microsoft.com/office/drawing/2014/main" id="{397440CD-419C-478E-B8FA-A97203136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509" y="965200"/>
            <a:ext cx="9794044" cy="5600700"/>
          </a:xfrm>
          <a:prstGeom prst="rect">
            <a:avLst/>
          </a:prstGeom>
        </p:spPr>
      </p:pic>
      <p:pic>
        <p:nvPicPr>
          <p:cNvPr id="11" name="Grafik 10">
            <a:extLst>
              <a:ext uri="{FF2B5EF4-FFF2-40B4-BE49-F238E27FC236}">
                <a16:creationId xmlns:a16="http://schemas.microsoft.com/office/drawing/2014/main" id="{BA0834AB-44D6-46BA-9CCF-684B5F415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481"/>
            <a:ext cx="3486555" cy="5257800"/>
          </a:xfrm>
          <a:prstGeom prst="rect">
            <a:avLst/>
          </a:prstGeom>
        </p:spPr>
      </p:pic>
      <p:pic>
        <p:nvPicPr>
          <p:cNvPr id="14" name="Grafik 13">
            <a:extLst>
              <a:ext uri="{FF2B5EF4-FFF2-40B4-BE49-F238E27FC236}">
                <a16:creationId xmlns:a16="http://schemas.microsoft.com/office/drawing/2014/main" id="{CF8CD3FA-9D72-4267-B151-209DC294F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417" y="38100"/>
            <a:ext cx="3513399" cy="5298281"/>
          </a:xfrm>
          <a:prstGeom prst="rect">
            <a:avLst/>
          </a:prstGeom>
        </p:spPr>
      </p:pic>
      <p:pic>
        <p:nvPicPr>
          <p:cNvPr id="16" name="Grafik 15">
            <a:extLst>
              <a:ext uri="{FF2B5EF4-FFF2-40B4-BE49-F238E27FC236}">
                <a16:creationId xmlns:a16="http://schemas.microsoft.com/office/drawing/2014/main" id="{77C358DA-97DE-4651-8A39-4F4C3C9BE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7913" y="-2223"/>
            <a:ext cx="3513399" cy="5298281"/>
          </a:xfrm>
          <a:prstGeom prst="rect">
            <a:avLst/>
          </a:prstGeom>
        </p:spPr>
      </p:pic>
      <p:pic>
        <p:nvPicPr>
          <p:cNvPr id="18" name="Grafik 17">
            <a:extLst>
              <a:ext uri="{FF2B5EF4-FFF2-40B4-BE49-F238E27FC236}">
                <a16:creationId xmlns:a16="http://schemas.microsoft.com/office/drawing/2014/main" id="{64AED489-EC03-429A-8650-D38FCB3198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5475" y="1244529"/>
            <a:ext cx="7097671" cy="4706611"/>
          </a:xfrm>
          <a:prstGeom prst="rect">
            <a:avLst/>
          </a:prstGeom>
        </p:spPr>
      </p:pic>
      <p:pic>
        <p:nvPicPr>
          <p:cNvPr id="20" name="Grafik 19">
            <a:extLst>
              <a:ext uri="{FF2B5EF4-FFF2-40B4-BE49-F238E27FC236}">
                <a16:creationId xmlns:a16="http://schemas.microsoft.com/office/drawing/2014/main" id="{C4455597-E079-4ACD-9AD3-379A7B7FEA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8100"/>
            <a:ext cx="3882372" cy="5854700"/>
          </a:xfrm>
          <a:prstGeom prst="rect">
            <a:avLst/>
          </a:prstGeom>
        </p:spPr>
      </p:pic>
      <p:pic>
        <p:nvPicPr>
          <p:cNvPr id="22" name="Grafik 21">
            <a:extLst>
              <a:ext uri="{FF2B5EF4-FFF2-40B4-BE49-F238E27FC236}">
                <a16:creationId xmlns:a16="http://schemas.microsoft.com/office/drawing/2014/main" id="{0357A582-C3F2-4ACC-A89B-15D7059391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9684" y="180182"/>
            <a:ext cx="2743872" cy="4137818"/>
          </a:xfrm>
          <a:prstGeom prst="rect">
            <a:avLst/>
          </a:prstGeom>
        </p:spPr>
      </p:pic>
      <p:pic>
        <p:nvPicPr>
          <p:cNvPr id="26" name="Grafik 25">
            <a:extLst>
              <a:ext uri="{FF2B5EF4-FFF2-40B4-BE49-F238E27FC236}">
                <a16:creationId xmlns:a16="http://schemas.microsoft.com/office/drawing/2014/main" id="{AB05EC78-1918-4096-BCB9-78F98ADACC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6371" y="1200348"/>
            <a:ext cx="6591834" cy="4371181"/>
          </a:xfrm>
          <a:prstGeom prst="rect">
            <a:avLst/>
          </a:prstGeom>
        </p:spPr>
      </p:pic>
      <p:pic>
        <p:nvPicPr>
          <p:cNvPr id="28" name="Grafik 27">
            <a:extLst>
              <a:ext uri="{FF2B5EF4-FFF2-40B4-BE49-F238E27FC236}">
                <a16:creationId xmlns:a16="http://schemas.microsoft.com/office/drawing/2014/main" id="{AB45C0A0-0E4E-4F7D-9EB3-E1BCCCD31F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15" y="1872060"/>
            <a:ext cx="2863355" cy="4318000"/>
          </a:xfrm>
          <a:prstGeom prst="rect">
            <a:avLst/>
          </a:prstGeom>
        </p:spPr>
      </p:pic>
      <p:pic>
        <p:nvPicPr>
          <p:cNvPr id="30" name="Grafik 29">
            <a:extLst>
              <a:ext uri="{FF2B5EF4-FFF2-40B4-BE49-F238E27FC236}">
                <a16:creationId xmlns:a16="http://schemas.microsoft.com/office/drawing/2014/main" id="{72E56820-41A5-4638-B070-A80BB3E0FA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8029" y="47942"/>
            <a:ext cx="2863355" cy="4318000"/>
          </a:xfrm>
          <a:prstGeom prst="rect">
            <a:avLst/>
          </a:prstGeom>
        </p:spPr>
      </p:pic>
      <p:pic>
        <p:nvPicPr>
          <p:cNvPr id="32" name="Grafik 31">
            <a:extLst>
              <a:ext uri="{FF2B5EF4-FFF2-40B4-BE49-F238E27FC236}">
                <a16:creationId xmlns:a16="http://schemas.microsoft.com/office/drawing/2014/main" id="{CBB96EA5-DE01-4C73-8EAF-7A101B2724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15" y="1129063"/>
            <a:ext cx="7561159" cy="5013960"/>
          </a:xfrm>
          <a:prstGeom prst="rect">
            <a:avLst/>
          </a:prstGeom>
        </p:spPr>
      </p:pic>
      <p:pic>
        <p:nvPicPr>
          <p:cNvPr id="34" name="Grafik 33">
            <a:extLst>
              <a:ext uri="{FF2B5EF4-FFF2-40B4-BE49-F238E27FC236}">
                <a16:creationId xmlns:a16="http://schemas.microsoft.com/office/drawing/2014/main" id="{FF3EB4B0-962C-452E-B48F-F5E29CCAF1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61745" y="1545684"/>
            <a:ext cx="5683317" cy="4049363"/>
          </a:xfrm>
          <a:prstGeom prst="rect">
            <a:avLst/>
          </a:prstGeom>
        </p:spPr>
      </p:pic>
      <p:sp>
        <p:nvSpPr>
          <p:cNvPr id="4" name="Textfeld 3">
            <a:extLst>
              <a:ext uri="{FF2B5EF4-FFF2-40B4-BE49-F238E27FC236}">
                <a16:creationId xmlns:a16="http://schemas.microsoft.com/office/drawing/2014/main" id="{79841FE1-C308-49FE-8A94-0D176ABC16F1}"/>
              </a:ext>
            </a:extLst>
          </p:cNvPr>
          <p:cNvSpPr txBox="1"/>
          <p:nvPr/>
        </p:nvSpPr>
        <p:spPr>
          <a:xfrm>
            <a:off x="1032407" y="4069140"/>
            <a:ext cx="9635593" cy="646331"/>
          </a:xfrm>
          <a:prstGeom prst="rect">
            <a:avLst/>
          </a:prstGeom>
          <a:solidFill>
            <a:schemeClr val="accent2">
              <a:lumMod val="60000"/>
              <a:lumOff val="40000"/>
            </a:schemeClr>
          </a:solidFill>
        </p:spPr>
        <p:txBody>
          <a:bodyPr wrap="square" rtlCol="0">
            <a:spAutoFit/>
          </a:bodyPr>
          <a:lstStyle/>
          <a:p>
            <a:r>
              <a:rPr lang="de-DE" sz="3600" dirty="0"/>
              <a:t>Reingewinn: 3.000 Euro &gt; Polsterung der Stühle</a:t>
            </a:r>
          </a:p>
        </p:txBody>
      </p:sp>
    </p:spTree>
    <p:extLst>
      <p:ext uri="{BB962C8B-B14F-4D97-AF65-F5344CB8AC3E}">
        <p14:creationId xmlns:p14="http://schemas.microsoft.com/office/powerpoint/2010/main" val="23235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0-#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barn(inVertical)">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932DD-68F9-4F43-A85D-C24E234AD047}"/>
              </a:ext>
            </a:extLst>
          </p:cNvPr>
          <p:cNvSpPr>
            <a:spLocks noGrp="1"/>
          </p:cNvSpPr>
          <p:nvPr>
            <p:ph type="ctrTitle"/>
          </p:nvPr>
        </p:nvSpPr>
        <p:spPr>
          <a:xfrm>
            <a:off x="6565259" y="191153"/>
            <a:ext cx="4402346" cy="782637"/>
          </a:xfrm>
        </p:spPr>
        <p:txBody>
          <a:bodyPr>
            <a:normAutofit fontScale="90000"/>
          </a:bodyPr>
          <a:lstStyle/>
          <a:p>
            <a:pPr algn="r"/>
            <a:r>
              <a:rPr lang="de-DE" dirty="0"/>
              <a:t>Ritterfest 2014</a:t>
            </a:r>
          </a:p>
        </p:txBody>
      </p:sp>
      <p:sp>
        <p:nvSpPr>
          <p:cNvPr id="3" name="Untertitel 2">
            <a:extLst>
              <a:ext uri="{FF2B5EF4-FFF2-40B4-BE49-F238E27FC236}">
                <a16:creationId xmlns:a16="http://schemas.microsoft.com/office/drawing/2014/main" id="{89D0BAF3-3F0A-45AD-9752-414F6585B31B}"/>
              </a:ext>
            </a:extLst>
          </p:cNvPr>
          <p:cNvSpPr>
            <a:spLocks noGrp="1"/>
          </p:cNvSpPr>
          <p:nvPr>
            <p:ph type="subTitle" idx="1"/>
          </p:nvPr>
        </p:nvSpPr>
        <p:spPr/>
        <p:txBody>
          <a:bodyPr/>
          <a:lstStyle/>
          <a:p>
            <a:endParaRPr lang="de-DE" dirty="0"/>
          </a:p>
        </p:txBody>
      </p:sp>
      <p:pic>
        <p:nvPicPr>
          <p:cNvPr id="5" name="Grafik 4">
            <a:extLst>
              <a:ext uri="{FF2B5EF4-FFF2-40B4-BE49-F238E27FC236}">
                <a16:creationId xmlns:a16="http://schemas.microsoft.com/office/drawing/2014/main" id="{707E1B6B-B181-4F28-A86C-5950ABF10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8100"/>
            <a:ext cx="1041400" cy="1003531"/>
          </a:xfrm>
          <a:prstGeom prst="rect">
            <a:avLst/>
          </a:prstGeom>
        </p:spPr>
      </p:pic>
      <p:pic>
        <p:nvPicPr>
          <p:cNvPr id="9" name="Grafik 8">
            <a:extLst>
              <a:ext uri="{FF2B5EF4-FFF2-40B4-BE49-F238E27FC236}">
                <a16:creationId xmlns:a16="http://schemas.microsoft.com/office/drawing/2014/main" id="{E736F5CA-6293-4D9F-B179-CF443A69A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840" y="38100"/>
            <a:ext cx="4794453" cy="6858000"/>
          </a:xfrm>
          <a:prstGeom prst="rect">
            <a:avLst/>
          </a:prstGeom>
        </p:spPr>
      </p:pic>
      <p:pic>
        <p:nvPicPr>
          <p:cNvPr id="6" name="Grafik 5">
            <a:extLst>
              <a:ext uri="{FF2B5EF4-FFF2-40B4-BE49-F238E27FC236}">
                <a16:creationId xmlns:a16="http://schemas.microsoft.com/office/drawing/2014/main" id="{6D6CD26E-7287-4561-A27C-AA63AE639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9472"/>
            <a:ext cx="6242304" cy="4148328"/>
          </a:xfrm>
          <a:prstGeom prst="rect">
            <a:avLst/>
          </a:prstGeom>
        </p:spPr>
      </p:pic>
      <p:pic>
        <p:nvPicPr>
          <p:cNvPr id="11" name="Grafik 10">
            <a:extLst>
              <a:ext uri="{FF2B5EF4-FFF2-40B4-BE49-F238E27FC236}">
                <a16:creationId xmlns:a16="http://schemas.microsoft.com/office/drawing/2014/main" id="{61476BB3-5B75-4172-91CE-FD98B2E62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748" y="1041631"/>
            <a:ext cx="6242304" cy="4148328"/>
          </a:xfrm>
          <a:prstGeom prst="rect">
            <a:avLst/>
          </a:prstGeom>
        </p:spPr>
      </p:pic>
      <p:pic>
        <p:nvPicPr>
          <p:cNvPr id="13" name="Grafik 12">
            <a:extLst>
              <a:ext uri="{FF2B5EF4-FFF2-40B4-BE49-F238E27FC236}">
                <a16:creationId xmlns:a16="http://schemas.microsoft.com/office/drawing/2014/main" id="{29445211-D3F1-4AD8-B489-1E53220A1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10" y="1238250"/>
            <a:ext cx="12076306" cy="5289550"/>
          </a:xfrm>
          <a:prstGeom prst="rect">
            <a:avLst/>
          </a:prstGeom>
        </p:spPr>
      </p:pic>
      <p:sp>
        <p:nvSpPr>
          <p:cNvPr id="4" name="Textfeld 3">
            <a:extLst>
              <a:ext uri="{FF2B5EF4-FFF2-40B4-BE49-F238E27FC236}">
                <a16:creationId xmlns:a16="http://schemas.microsoft.com/office/drawing/2014/main" id="{87C746B6-94B4-4D94-B30E-85B86A221B62}"/>
              </a:ext>
            </a:extLst>
          </p:cNvPr>
          <p:cNvSpPr txBox="1"/>
          <p:nvPr/>
        </p:nvSpPr>
        <p:spPr>
          <a:xfrm>
            <a:off x="131077" y="1041631"/>
            <a:ext cx="5562600" cy="1938992"/>
          </a:xfrm>
          <a:prstGeom prst="rect">
            <a:avLst/>
          </a:prstGeom>
          <a:solidFill>
            <a:schemeClr val="accent4">
              <a:lumMod val="40000"/>
              <a:lumOff val="60000"/>
            </a:schemeClr>
          </a:solidFill>
        </p:spPr>
        <p:txBody>
          <a:bodyPr wrap="square" rtlCol="0">
            <a:spAutoFit/>
          </a:bodyPr>
          <a:lstStyle/>
          <a:p>
            <a:r>
              <a:rPr lang="de-DE" sz="4000" dirty="0"/>
              <a:t>Reingewinn 3.700 Euro </a:t>
            </a:r>
          </a:p>
          <a:p>
            <a:pPr marL="571500" indent="-571500">
              <a:buFont typeface="Wingdings" panose="05000000000000000000" pitchFamily="2" charset="2"/>
              <a:buChar char="Ø"/>
            </a:pPr>
            <a:r>
              <a:rPr lang="de-DE" sz="4000" dirty="0"/>
              <a:t>Spülmaschine</a:t>
            </a:r>
          </a:p>
          <a:p>
            <a:pPr marL="571500" indent="-571500">
              <a:buFont typeface="Wingdings" panose="05000000000000000000" pitchFamily="2" charset="2"/>
              <a:buChar char="Ø"/>
            </a:pPr>
            <a:r>
              <a:rPr lang="de-DE" sz="4000" dirty="0"/>
              <a:t>Lautsprecheranlage</a:t>
            </a:r>
          </a:p>
        </p:txBody>
      </p:sp>
    </p:spTree>
    <p:extLst>
      <p:ext uri="{BB962C8B-B14F-4D97-AF65-F5344CB8AC3E}">
        <p14:creationId xmlns:p14="http://schemas.microsoft.com/office/powerpoint/2010/main" val="96331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ppt_x</p:attrName>
                                        </p:attrNameLst>
                                      </p:cBhvr>
                                      <p:tavLst>
                                        <p:tav tm="0">
                                          <p:val>
                                            <p:strVal val="#ppt_x"/>
                                          </p:val>
                                        </p:tav>
                                        <p:tav tm="100000">
                                          <p:val>
                                            <p:strVal val="#ppt_x"/>
                                          </p:val>
                                        </p:tav>
                                      </p:tavLst>
                                    </p:anim>
                                    <p:anim calcmode="lin" valueType="num">
                                      <p:cBhvr>
                                        <p:cTn id="23"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bg/>
                                          </p:spTgt>
                                        </p:tgtEl>
                                        <p:attrNameLst>
                                          <p:attrName>style.visibility</p:attrName>
                                        </p:attrNameLst>
                                      </p:cBhvr>
                                      <p:to>
                                        <p:strVal val="visible"/>
                                      </p:to>
                                    </p:set>
                                    <p:animEffect transition="in" filter="fade">
                                      <p:cBhvr>
                                        <p:cTn id="28" dur="1000"/>
                                        <p:tgtEl>
                                          <p:spTgt spid="4">
                                            <p:bg/>
                                          </p:spTgt>
                                        </p:tgtEl>
                                      </p:cBhvr>
                                    </p:animEffect>
                                    <p:anim calcmode="lin" valueType="num">
                                      <p:cBhvr>
                                        <p:cTn id="29" dur="1000" fill="hold"/>
                                        <p:tgtEl>
                                          <p:spTgt spid="4">
                                            <p:bg/>
                                          </p:spTgt>
                                        </p:tgtEl>
                                        <p:attrNameLst>
                                          <p:attrName>ppt_x</p:attrName>
                                        </p:attrNameLst>
                                      </p:cBhvr>
                                      <p:tavLst>
                                        <p:tav tm="0">
                                          <p:val>
                                            <p:strVal val="#ppt_x"/>
                                          </p:val>
                                        </p:tav>
                                        <p:tav tm="100000">
                                          <p:val>
                                            <p:strVal val="#ppt_x"/>
                                          </p:val>
                                        </p:tav>
                                      </p:tavLst>
                                    </p:anim>
                                    <p:anim calcmode="lin" valueType="num">
                                      <p:cBhvr>
                                        <p:cTn id="30"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fade">
                                      <p:cBhvr>
                                        <p:cTn id="49" dur="1000"/>
                                        <p:tgtEl>
                                          <p:spTgt spid="4">
                                            <p:txEl>
                                              <p:pRg st="2" end="2"/>
                                            </p:txEl>
                                          </p:spTgt>
                                        </p:tgtEl>
                                      </p:cBhvr>
                                    </p:animEffect>
                                    <p:anim calcmode="lin" valueType="num">
                                      <p:cBhvr>
                                        <p:cTn id="5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828</Words>
  <Application>Microsoft Office PowerPoint</Application>
  <PresentationFormat>Breitbild</PresentationFormat>
  <Paragraphs>81</Paragraphs>
  <Slides>19</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Arial</vt:lpstr>
      <vt:lpstr>Calibri</vt:lpstr>
      <vt:lpstr>Calibri Light</vt:lpstr>
      <vt:lpstr>Times New Roman</vt:lpstr>
      <vt:lpstr>Wingdings</vt:lpstr>
      <vt:lpstr>Office</vt:lpstr>
      <vt:lpstr>Vereinsrunde Hönnepel 2008 - 2021</vt:lpstr>
      <vt:lpstr>Versammlung der Vereine + Stadt Kalkar 12. Sept. 2007</vt:lpstr>
      <vt:lpstr>Bürgerversammlung</vt:lpstr>
      <vt:lpstr>Sanierung REZ 2008</vt:lpstr>
      <vt:lpstr>Sanierung REZ 2008</vt:lpstr>
      <vt:lpstr>Sanierung REZ 2008</vt:lpstr>
      <vt:lpstr>Ritterfest 2009</vt:lpstr>
      <vt:lpstr>Ritterfest 2009</vt:lpstr>
      <vt:lpstr>Ritterfest 2014</vt:lpstr>
      <vt:lpstr>Satzung 3. Januar 2012</vt:lpstr>
      <vt:lpstr>Erster Frühschoppen am 3. Jan. 2016</vt:lpstr>
      <vt:lpstr>Sanierung/Verschönerung REZ 2016/17</vt:lpstr>
      <vt:lpstr>Sanierung/Verschönerung REZ 2016/17</vt:lpstr>
      <vt:lpstr>Sanierung/Verschönerung REZ 2016/17</vt:lpstr>
      <vt:lpstr>REZ: Tag der Offenen Tür</vt:lpstr>
      <vt:lpstr>Fischbrunnen: Wasserspiel - Versetzung </vt:lpstr>
      <vt:lpstr>Neugestaltung der Verkehrsinsel am Dorfeingang </vt:lpstr>
      <vt:lpstr>Behindertengerechter Treppenaufgang</vt:lpstr>
      <vt:lpstr>REZ: Fotovorhang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Vereinsrunde Hönnepel 2008 - 2021</dc:title>
  <dc:creator>Norbert van de Sand</dc:creator>
  <cp:lastModifiedBy>Norbert van de Sand</cp:lastModifiedBy>
  <cp:revision>28</cp:revision>
  <dcterms:created xsi:type="dcterms:W3CDTF">2021-08-10T15:48:11Z</dcterms:created>
  <dcterms:modified xsi:type="dcterms:W3CDTF">2021-09-22T10:15:41Z</dcterms:modified>
</cp:coreProperties>
</file>